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91333" y="1368028"/>
            <a:ext cx="4961334" cy="8286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5400"/>
              </a:lnSpc>
              <a:buNone/>
            </a:pPr>
            <a:r>
              <a:rPr lang="en-US" sz="4145" b="1" spc="3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AITM · 所罗门协议</a:t>
            </a:r>
            <a:endParaRPr lang="en-US" sz="4145" dirty="0"/>
          </a:p>
        </p:txBody>
      </p:sp>
      <p:sp>
        <p:nvSpPr>
          <p:cNvPr id="4" name="Text 1"/>
          <p:cNvSpPr/>
          <p:nvPr/>
        </p:nvSpPr>
        <p:spPr>
          <a:xfrm>
            <a:off x="3085207" y="2796778"/>
            <a:ext cx="2973586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24" spc="6" kern="0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 智能交互协作网络</a:t>
            </a:r>
            <a:endParaRPr lang="en-US" sz="1924" dirty="0"/>
          </a:p>
        </p:txBody>
      </p:sp>
      <p:sp>
        <p:nvSpPr>
          <p:cNvPr id="5" name="Text 2"/>
          <p:cNvSpPr/>
          <p:nvPr/>
        </p:nvSpPr>
        <p:spPr>
          <a:xfrm>
            <a:off x="3550444" y="3527227"/>
            <a:ext cx="2043113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spc="2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让记忆永生，让协作永续</a:t>
            </a:r>
            <a:endParaRPr lang="en-US" sz="1269" dirty="0"/>
          </a:p>
        </p:txBody>
      </p:sp>
      <p:sp>
        <p:nvSpPr>
          <p:cNvPr id="6" name="Text 3"/>
          <p:cNvSpPr/>
          <p:nvPr/>
        </p:nvSpPr>
        <p:spPr>
          <a:xfrm>
            <a:off x="3339703" y="4711303"/>
            <a:ext cx="2464594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spc="2" kern="0" dirty="0">
                <a:solidFill>
                  <a:srgbClr val="CBD5E1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SOLOMON PROTOCOL · AI TEAM · 2025</a:t>
            </a:r>
            <a:endParaRPr lang="en-US" sz="8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31504" y="428625"/>
            <a:ext cx="5080992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用户增长 × TOKEN消耗 × 算力购买 = 永动飞轮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428625" y="1280517"/>
            <a:ext cx="3929063" cy="326827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正向飞轮循环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428625" y="1764506"/>
            <a:ext cx="171450" cy="171450"/>
          </a:xfrm>
          <a:prstGeom prst="rect">
            <a:avLst/>
          </a:prstGeom>
          <a:solidFill>
            <a:srgbClr val="00D4FF"/>
          </a:solidFill>
          <a:ln/>
        </p:spPr>
        <p:txBody>
          <a:bodyPr/>
          <a:p/>
        </p:txBody>
      </p:sp>
      <p:sp>
        <p:nvSpPr>
          <p:cNvPr id="6" name="Text 3"/>
          <p:cNvSpPr/>
          <p:nvPr/>
        </p:nvSpPr>
        <p:spPr>
          <a:xfrm>
            <a:off x="428625" y="1764506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8101C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707231" y="1750219"/>
            <a:ext cx="2302073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用户加入平台</a:t>
            </a: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→ 创建协议/群组，消耗代币AA</a:t>
            </a:r>
            <a:endParaRPr lang="en-US" sz="784" dirty="0"/>
          </a:p>
        </p:txBody>
      </p:sp>
      <p:sp>
        <p:nvSpPr>
          <p:cNvPr id="8" name="Shape 5"/>
          <p:cNvSpPr/>
          <p:nvPr/>
        </p:nvSpPr>
        <p:spPr>
          <a:xfrm>
            <a:off x="428625" y="2057400"/>
            <a:ext cx="171450" cy="171450"/>
          </a:xfrm>
          <a:prstGeom prst="rect">
            <a:avLst/>
          </a:prstGeom>
          <a:solidFill>
            <a:srgbClr val="00D4FF"/>
          </a:solidFill>
          <a:ln/>
        </p:spPr>
        <p:txBody>
          <a:bodyPr/>
          <a:p/>
        </p:txBody>
      </p:sp>
      <p:sp>
        <p:nvSpPr>
          <p:cNvPr id="9" name="Text 6"/>
          <p:cNvSpPr/>
          <p:nvPr/>
        </p:nvSpPr>
        <p:spPr>
          <a:xfrm>
            <a:off x="428625" y="2057400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8101C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2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707231" y="2043113"/>
            <a:ext cx="3036094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平台收取代币</a:t>
            </a: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→ 购买大模型算力（豆包/ChatGPT/Claude）</a:t>
            </a:r>
            <a:endParaRPr lang="en-US" sz="784" dirty="0"/>
          </a:p>
        </p:txBody>
      </p:sp>
      <p:sp>
        <p:nvSpPr>
          <p:cNvPr id="11" name="Shape 8"/>
          <p:cNvSpPr/>
          <p:nvPr/>
        </p:nvSpPr>
        <p:spPr>
          <a:xfrm>
            <a:off x="428625" y="2350294"/>
            <a:ext cx="171450" cy="171450"/>
          </a:xfrm>
          <a:prstGeom prst="rect">
            <a:avLst/>
          </a:prstGeom>
          <a:solidFill>
            <a:srgbClr val="00D4FF"/>
          </a:solidFill>
          <a:ln/>
        </p:spPr>
        <p:txBody>
          <a:bodyPr/>
          <a:p/>
        </p:txBody>
      </p:sp>
      <p:sp>
        <p:nvSpPr>
          <p:cNvPr id="12" name="Text 9"/>
          <p:cNvSpPr/>
          <p:nvPr/>
        </p:nvSpPr>
        <p:spPr>
          <a:xfrm>
            <a:off x="428625" y="2350294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8101C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3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707231" y="2336006"/>
            <a:ext cx="2336006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AI提供服务</a:t>
            </a: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→ 记忆体持续积累，用户粘性增强</a:t>
            </a:r>
            <a:endParaRPr lang="en-US" sz="784" dirty="0"/>
          </a:p>
        </p:txBody>
      </p:sp>
      <p:sp>
        <p:nvSpPr>
          <p:cNvPr id="14" name="Shape 11"/>
          <p:cNvSpPr/>
          <p:nvPr/>
        </p:nvSpPr>
        <p:spPr>
          <a:xfrm>
            <a:off x="428625" y="2643188"/>
            <a:ext cx="171450" cy="171450"/>
          </a:xfrm>
          <a:prstGeom prst="rect">
            <a:avLst/>
          </a:prstGeom>
          <a:solidFill>
            <a:srgbClr val="00D4FF"/>
          </a:solidFill>
          <a:ln/>
        </p:spPr>
        <p:txBody>
          <a:bodyPr/>
          <a:p/>
        </p:txBody>
      </p:sp>
      <p:sp>
        <p:nvSpPr>
          <p:cNvPr id="15" name="Text 12"/>
          <p:cNvSpPr/>
          <p:nvPr/>
        </p:nvSpPr>
        <p:spPr>
          <a:xfrm>
            <a:off x="428625" y="2643188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8101C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4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707231" y="2628900"/>
            <a:ext cx="2689622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记忆体价值增长</a:t>
            </a: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→ 吸引更多用户加入，形成网络效应</a:t>
            </a:r>
            <a:endParaRPr lang="en-US" sz="784" dirty="0"/>
          </a:p>
        </p:txBody>
      </p:sp>
      <p:sp>
        <p:nvSpPr>
          <p:cNvPr id="17" name="Shape 14"/>
          <p:cNvSpPr/>
          <p:nvPr/>
        </p:nvSpPr>
        <p:spPr>
          <a:xfrm>
            <a:off x="428625" y="2936081"/>
            <a:ext cx="171450" cy="171450"/>
          </a:xfrm>
          <a:prstGeom prst="rect">
            <a:avLst/>
          </a:prstGeom>
          <a:solidFill>
            <a:srgbClr val="00D4FF"/>
          </a:solidFill>
          <a:ln/>
        </p:spPr>
        <p:txBody>
          <a:bodyPr/>
          <a:p/>
        </p:txBody>
      </p:sp>
      <p:sp>
        <p:nvSpPr>
          <p:cNvPr id="18" name="Text 15"/>
          <p:cNvSpPr/>
          <p:nvPr/>
        </p:nvSpPr>
        <p:spPr>
          <a:xfrm>
            <a:off x="428625" y="2936081"/>
            <a:ext cx="17145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8101C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5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707231" y="2921794"/>
            <a:ext cx="2257425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网络效应扩大</a:t>
            </a: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→ 更多Token需求，回到第1步</a:t>
            </a:r>
            <a:endParaRPr lang="en-US" sz="784" dirty="0"/>
          </a:p>
        </p:txBody>
      </p:sp>
      <p:sp>
        <p:nvSpPr>
          <p:cNvPr id="20" name="Text 17"/>
          <p:cNvSpPr/>
          <p:nvPr/>
        </p:nvSpPr>
        <p:spPr>
          <a:xfrm>
            <a:off x="428625" y="3393281"/>
            <a:ext cx="3929063" cy="326827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平台收益来源</a:t>
            </a:r>
            <a:endParaRPr lang="en-US" sz="1193" dirty="0"/>
          </a:p>
        </p:txBody>
      </p:sp>
      <p:sp>
        <p:nvSpPr>
          <p:cNvPr id="21" name="Shape 18"/>
          <p:cNvSpPr/>
          <p:nvPr/>
        </p:nvSpPr>
        <p:spPr>
          <a:xfrm>
            <a:off x="428625" y="3862983"/>
            <a:ext cx="1893094" cy="308967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  <p:txBody>
          <a:bodyPr/>
          <a:p/>
        </p:txBody>
      </p:sp>
      <p:sp>
        <p:nvSpPr>
          <p:cNvPr id="22" name="Shape 19"/>
          <p:cNvSpPr/>
          <p:nvPr/>
        </p:nvSpPr>
        <p:spPr>
          <a:xfrm>
            <a:off x="428625" y="3862983"/>
            <a:ext cx="21431" cy="308967"/>
          </a:xfrm>
          <a:prstGeom prst="rect">
            <a:avLst/>
          </a:prstGeom>
          <a:solidFill>
            <a:srgbClr val="F5C842"/>
          </a:solidFill>
          <a:ln/>
        </p:spPr>
        <p:txBody>
          <a:bodyPr/>
          <a:p/>
        </p:txBody>
      </p:sp>
      <p:sp>
        <p:nvSpPr>
          <p:cNvPr id="23" name="Text 20"/>
          <p:cNvSpPr/>
          <p:nvPr/>
        </p:nvSpPr>
        <p:spPr>
          <a:xfrm>
            <a:off x="428625" y="3862983"/>
            <a:ext cx="1893094" cy="308967"/>
          </a:xfrm>
          <a:prstGeom prst="rect">
            <a:avLst/>
          </a:prstGeom>
          <a:noFill/>
          <a:ln/>
        </p:spPr>
        <p:txBody>
          <a:bodyPr wrap="square" lIns="127508" tIns="85090" rIns="127508" bIns="8509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Token 交易手续费</a:t>
            </a:r>
            <a:endParaRPr lang="en-US" sz="834" dirty="0"/>
          </a:p>
        </p:txBody>
      </p:sp>
      <p:sp>
        <p:nvSpPr>
          <p:cNvPr id="24" name="Shape 21"/>
          <p:cNvSpPr/>
          <p:nvPr/>
        </p:nvSpPr>
        <p:spPr>
          <a:xfrm>
            <a:off x="2428875" y="3862983"/>
            <a:ext cx="1893094" cy="308967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  <p:txBody>
          <a:bodyPr/>
          <a:p/>
        </p:txBody>
      </p:sp>
      <p:sp>
        <p:nvSpPr>
          <p:cNvPr id="25" name="Shape 22"/>
          <p:cNvSpPr/>
          <p:nvPr/>
        </p:nvSpPr>
        <p:spPr>
          <a:xfrm>
            <a:off x="2428875" y="3862983"/>
            <a:ext cx="21431" cy="308967"/>
          </a:xfrm>
          <a:prstGeom prst="rect">
            <a:avLst/>
          </a:prstGeom>
          <a:solidFill>
            <a:srgbClr val="F5C842"/>
          </a:solidFill>
          <a:ln/>
        </p:spPr>
        <p:txBody>
          <a:bodyPr/>
          <a:p/>
        </p:txBody>
      </p:sp>
      <p:sp>
        <p:nvSpPr>
          <p:cNvPr id="26" name="Text 23"/>
          <p:cNvSpPr/>
          <p:nvPr/>
        </p:nvSpPr>
        <p:spPr>
          <a:xfrm>
            <a:off x="2428875" y="3862983"/>
            <a:ext cx="1893094" cy="308967"/>
          </a:xfrm>
          <a:prstGeom prst="rect">
            <a:avLst/>
          </a:prstGeom>
          <a:noFill/>
          <a:ln/>
        </p:spPr>
        <p:txBody>
          <a:bodyPr wrap="square" lIns="127508" tIns="85090" rIns="127508" bIns="8509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 算力差价</a:t>
            </a:r>
            <a:endParaRPr lang="en-US" sz="834" dirty="0"/>
          </a:p>
        </p:txBody>
      </p:sp>
      <p:sp>
        <p:nvSpPr>
          <p:cNvPr id="27" name="Shape 24"/>
          <p:cNvSpPr/>
          <p:nvPr/>
        </p:nvSpPr>
        <p:spPr>
          <a:xfrm>
            <a:off x="428625" y="4279106"/>
            <a:ext cx="1893094" cy="308967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  <p:txBody>
          <a:bodyPr/>
          <a:p/>
        </p:txBody>
      </p:sp>
      <p:sp>
        <p:nvSpPr>
          <p:cNvPr id="28" name="Shape 25"/>
          <p:cNvSpPr/>
          <p:nvPr/>
        </p:nvSpPr>
        <p:spPr>
          <a:xfrm>
            <a:off x="428625" y="4279106"/>
            <a:ext cx="21431" cy="308967"/>
          </a:xfrm>
          <a:prstGeom prst="rect">
            <a:avLst/>
          </a:prstGeom>
          <a:solidFill>
            <a:srgbClr val="F5C842"/>
          </a:solidFill>
          <a:ln/>
        </p:spPr>
        <p:txBody>
          <a:bodyPr/>
          <a:p/>
        </p:txBody>
      </p:sp>
      <p:sp>
        <p:nvSpPr>
          <p:cNvPr id="29" name="Text 26"/>
          <p:cNvSpPr/>
          <p:nvPr/>
        </p:nvSpPr>
        <p:spPr>
          <a:xfrm>
            <a:off x="428625" y="4279106"/>
            <a:ext cx="1893094" cy="308967"/>
          </a:xfrm>
          <a:prstGeom prst="rect">
            <a:avLst/>
          </a:prstGeom>
          <a:noFill/>
          <a:ln/>
        </p:spPr>
        <p:txBody>
          <a:bodyPr wrap="square" lIns="127508" tIns="85090" rIns="127508" bIns="8509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质押挖矿管理费（8%）</a:t>
            </a:r>
            <a:endParaRPr lang="en-US" sz="834" dirty="0"/>
          </a:p>
        </p:txBody>
      </p:sp>
      <p:sp>
        <p:nvSpPr>
          <p:cNvPr id="30" name="Shape 27"/>
          <p:cNvSpPr/>
          <p:nvPr/>
        </p:nvSpPr>
        <p:spPr>
          <a:xfrm>
            <a:off x="2428875" y="4279106"/>
            <a:ext cx="1893094" cy="308967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  <p:txBody>
          <a:bodyPr/>
          <a:p/>
        </p:txBody>
      </p:sp>
      <p:sp>
        <p:nvSpPr>
          <p:cNvPr id="31" name="Shape 28"/>
          <p:cNvSpPr/>
          <p:nvPr/>
        </p:nvSpPr>
        <p:spPr>
          <a:xfrm>
            <a:off x="2428875" y="4279106"/>
            <a:ext cx="21431" cy="308967"/>
          </a:xfrm>
          <a:prstGeom prst="rect">
            <a:avLst/>
          </a:prstGeom>
          <a:solidFill>
            <a:srgbClr val="F5C842"/>
          </a:solidFill>
          <a:ln/>
        </p:spPr>
        <p:txBody>
          <a:bodyPr/>
          <a:p/>
        </p:txBody>
      </p:sp>
      <p:sp>
        <p:nvSpPr>
          <p:cNvPr id="32" name="Text 29"/>
          <p:cNvSpPr/>
          <p:nvPr/>
        </p:nvSpPr>
        <p:spPr>
          <a:xfrm>
            <a:off x="2428875" y="4279106"/>
            <a:ext cx="1893094" cy="308967"/>
          </a:xfrm>
          <a:prstGeom prst="rect">
            <a:avLst/>
          </a:prstGeom>
          <a:noFill/>
          <a:ln/>
        </p:spPr>
        <p:txBody>
          <a:bodyPr wrap="square" lIns="127508" tIns="85090" rIns="127508" bIns="8509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生态 Skill 应用分成</a:t>
            </a:r>
            <a:endParaRPr lang="en-US" sz="834" dirty="0"/>
          </a:p>
        </p:txBody>
      </p:sp>
      <p:sp>
        <p:nvSpPr>
          <p:cNvPr id="33" name="Shape 30"/>
          <p:cNvSpPr/>
          <p:nvPr/>
        </p:nvSpPr>
        <p:spPr>
          <a:xfrm>
            <a:off x="4786313" y="1280517"/>
            <a:ext cx="3929063" cy="3214688"/>
          </a:xfrm>
          <a:prstGeom prst="rect">
            <a:avLst/>
          </a:prstGeom>
          <a:solidFill>
            <a:srgbClr val="08101C">
              <a:alpha val="50000"/>
            </a:srgbClr>
          </a:solidFill>
          <a:ln w="9144">
            <a:solidFill>
              <a:srgbClr val="00D4FF">
                <a:alpha val="2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3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1280517"/>
            <a:ext cx="3929063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07456" y="571500"/>
            <a:ext cx="412908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四重护城河，构建不可复制的竞争优势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714375" y="1494830"/>
            <a:ext cx="3857625" cy="1432657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564856" y="1494830"/>
            <a:ext cx="7144" cy="1432657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6" name="Shape 3"/>
          <p:cNvSpPr/>
          <p:nvPr/>
        </p:nvSpPr>
        <p:spPr>
          <a:xfrm>
            <a:off x="714375" y="2920343"/>
            <a:ext cx="3857625" cy="7144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7" name="Text 4"/>
          <p:cNvSpPr/>
          <p:nvPr/>
        </p:nvSpPr>
        <p:spPr>
          <a:xfrm>
            <a:off x="1071563" y="1784152"/>
            <a:ext cx="31432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技术壁垒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1071563" y="2175272"/>
            <a:ext cx="3143250" cy="462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CBD5E1">
                    <a:alpha val="9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记忆体上链技术，数据主权归用户，与大模型解耦的本地化记忆架构，竞争对手难以复制。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4572000" y="1494830"/>
            <a:ext cx="3857625" cy="1432657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4572000" y="2920343"/>
            <a:ext cx="3857625" cy="7144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11" name="Text 8"/>
          <p:cNvSpPr/>
          <p:nvPr/>
        </p:nvSpPr>
        <p:spPr>
          <a:xfrm>
            <a:off x="4929188" y="1780580"/>
            <a:ext cx="31432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网络效应壁垒</a:t>
            </a:r>
            <a:endParaRPr lang="en-US" sz="1193" dirty="0"/>
          </a:p>
        </p:txBody>
      </p:sp>
      <p:sp>
        <p:nvSpPr>
          <p:cNvPr id="12" name="Text 9"/>
          <p:cNvSpPr/>
          <p:nvPr/>
        </p:nvSpPr>
        <p:spPr>
          <a:xfrm>
            <a:off x="4929188" y="2171700"/>
            <a:ext cx="3143250" cy="462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CBD5E1">
                    <a:alpha val="9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每个新用户的加入都在丰富整个网络的记忆体，用户越多，AI越智能，平台价值越高。</a:t>
            </a:r>
            <a:endParaRPr lang="en-US" sz="942" dirty="0"/>
          </a:p>
        </p:txBody>
      </p:sp>
      <p:sp>
        <p:nvSpPr>
          <p:cNvPr id="13" name="Shape 10"/>
          <p:cNvSpPr/>
          <p:nvPr/>
        </p:nvSpPr>
        <p:spPr>
          <a:xfrm>
            <a:off x="714375" y="2920343"/>
            <a:ext cx="3857625" cy="1425513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4564856" y="2920343"/>
            <a:ext cx="7144" cy="1425513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15" name="Text 12"/>
          <p:cNvSpPr/>
          <p:nvPr/>
        </p:nvSpPr>
        <p:spPr>
          <a:xfrm>
            <a:off x="1071563" y="3206093"/>
            <a:ext cx="31432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数据壁垒</a:t>
            </a:r>
            <a:endParaRPr lang="en-US" sz="1193" dirty="0"/>
          </a:p>
        </p:txBody>
      </p:sp>
      <p:sp>
        <p:nvSpPr>
          <p:cNvPr id="16" name="Text 13"/>
          <p:cNvSpPr/>
          <p:nvPr/>
        </p:nvSpPr>
        <p:spPr>
          <a:xfrm>
            <a:off x="1071563" y="3597213"/>
            <a:ext cx="3143250" cy="462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CBD5E1">
                    <a:alpha val="9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所有组织know-how、协作记忆沉淀在平台，用户迁移成本极高，形成强锁定效应。</a:t>
            </a:r>
            <a:endParaRPr lang="en-US" sz="942" dirty="0"/>
          </a:p>
        </p:txBody>
      </p:sp>
      <p:sp>
        <p:nvSpPr>
          <p:cNvPr id="17" name="Shape 14"/>
          <p:cNvSpPr/>
          <p:nvPr/>
        </p:nvSpPr>
        <p:spPr>
          <a:xfrm>
            <a:off x="4572000" y="2920343"/>
            <a:ext cx="3857625" cy="1425513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4929188" y="3206093"/>
            <a:ext cx="31432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生态壁垒</a:t>
            </a:r>
            <a:endParaRPr lang="en-US" sz="1193" dirty="0"/>
          </a:p>
        </p:txBody>
      </p:sp>
      <p:sp>
        <p:nvSpPr>
          <p:cNvPr id="19" name="Text 16"/>
          <p:cNvSpPr/>
          <p:nvPr/>
        </p:nvSpPr>
        <p:spPr>
          <a:xfrm>
            <a:off x="4929188" y="3597213"/>
            <a:ext cx="3143250" cy="4628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CBD5E1">
                    <a:alpha val="9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开放的Skill技能生态，开发者可接入自定义技能，构建围绕AITM的应用生态圈。</a:t>
            </a:r>
            <a:endParaRPr lang="en-US" sz="9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9403" y="1128713"/>
            <a:ext cx="7265194" cy="6643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4300"/>
              </a:lnSpc>
              <a:buNone/>
            </a:pPr>
            <a:r>
              <a:rPr lang="en-US" sz="3294" b="1" spc="3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愿景：AI原生时代的组织操作系统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2714625" y="2678906"/>
            <a:ext cx="628650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spc="6" kern="0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传承</a:t>
            </a:r>
            <a:endParaRPr lang="en-US" sz="1808" dirty="0"/>
          </a:p>
        </p:txBody>
      </p:sp>
      <p:sp>
        <p:nvSpPr>
          <p:cNvPr id="5" name="Text 2"/>
          <p:cNvSpPr/>
          <p:nvPr/>
        </p:nvSpPr>
        <p:spPr>
          <a:xfrm>
            <a:off x="4257675" y="2678906"/>
            <a:ext cx="628650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spc="6" kern="0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协作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5800725" y="2678906"/>
            <a:ext cx="628650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spc="6" kern="0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永生</a:t>
            </a:r>
            <a:endParaRPr lang="en-US" sz="1808" dirty="0"/>
          </a:p>
        </p:txBody>
      </p:sp>
      <p:sp>
        <p:nvSpPr>
          <p:cNvPr id="7" name="Text 4"/>
          <p:cNvSpPr/>
          <p:nvPr/>
        </p:nvSpPr>
        <p:spPr>
          <a:xfrm>
            <a:off x="3066455" y="3766542"/>
            <a:ext cx="3011091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spc="3" kern="0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所罗门协议 · 重塑人类与AI的未来</a:t>
            </a:r>
            <a:endParaRPr lang="en-US" sz="1269" dirty="0"/>
          </a:p>
        </p:txBody>
      </p:sp>
      <p:sp>
        <p:nvSpPr>
          <p:cNvPr id="8" name="Text 5"/>
          <p:cNvSpPr/>
          <p:nvPr/>
        </p:nvSpPr>
        <p:spPr>
          <a:xfrm>
            <a:off x="3339703" y="4711303"/>
            <a:ext cx="2464594" cy="1464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spc="2" kern="0" dirty="0">
                <a:solidFill>
                  <a:srgbClr val="CBD5E1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SOLOMON PROTOCOL · AI TEAM · 2025</a:t>
            </a:r>
            <a:endParaRPr lang="en-US" sz="8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64569" y="571500"/>
            <a:ext cx="4614863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传统组织的信息黑洞，正在吞噬效率与传承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1437959" y="1637705"/>
            <a:ext cx="934045" cy="8572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6800"/>
              </a:lnSpc>
              <a:buNone/>
            </a:pPr>
            <a:r>
              <a:rPr lang="en-US" sz="6218" b="1" dirty="0">
                <a:solidFill>
                  <a:srgbClr val="F5C842">
                    <a:alpha val="15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01</a:t>
            </a:r>
            <a:endParaRPr lang="en-US" sz="6218" dirty="0"/>
          </a:p>
        </p:txBody>
      </p:sp>
      <p:sp>
        <p:nvSpPr>
          <p:cNvPr id="5" name="Text 2"/>
          <p:cNvSpPr/>
          <p:nvPr/>
        </p:nvSpPr>
        <p:spPr>
          <a:xfrm>
            <a:off x="1547794" y="2352080"/>
            <a:ext cx="714375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知识孤岛</a:t>
            </a:r>
            <a:endParaRPr lang="en-US" sz="1193" dirty="0"/>
          </a:p>
        </p:txBody>
      </p:sp>
      <p:sp>
        <p:nvSpPr>
          <p:cNvPr id="6" name="Text 3"/>
          <p:cNvSpPr/>
          <p:nvPr/>
        </p:nvSpPr>
        <p:spPr>
          <a:xfrm>
            <a:off x="714375" y="2864644"/>
            <a:ext cx="2381241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核心know-how存在于个人大脑，无法沉淀为组织资产。一旦人员离职，经验随之消散，项目断层难以复原。</a:t>
            </a:r>
            <a:endParaRPr lang="en-US" sz="834" dirty="0"/>
          </a:p>
        </p:txBody>
      </p:sp>
      <p:sp>
        <p:nvSpPr>
          <p:cNvPr id="7" name="Text 4"/>
          <p:cNvSpPr/>
          <p:nvPr/>
        </p:nvSpPr>
        <p:spPr>
          <a:xfrm>
            <a:off x="4039763" y="1637705"/>
            <a:ext cx="1064419" cy="8572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6800"/>
              </a:lnSpc>
              <a:buNone/>
            </a:pPr>
            <a:r>
              <a:rPr lang="en-US" sz="6218" b="1" dirty="0">
                <a:solidFill>
                  <a:srgbClr val="F5C842">
                    <a:alpha val="15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02</a:t>
            </a:r>
            <a:endParaRPr lang="en-US" sz="6218" dirty="0"/>
          </a:p>
        </p:txBody>
      </p:sp>
      <p:sp>
        <p:nvSpPr>
          <p:cNvPr id="8" name="Text 5"/>
          <p:cNvSpPr/>
          <p:nvPr/>
        </p:nvSpPr>
        <p:spPr>
          <a:xfrm>
            <a:off x="4214785" y="2352080"/>
            <a:ext cx="714375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记忆流失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3381366" y="2864644"/>
            <a:ext cx="2381241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员工离职即带走所有工作记忆。从概念到产品，信息在人脑中流转，却从未真正属于组织。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6702289" y="1637705"/>
            <a:ext cx="1073348" cy="8572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6800"/>
              </a:lnSpc>
              <a:buNone/>
            </a:pPr>
            <a:r>
              <a:rPr lang="en-US" sz="6218" b="1" dirty="0">
                <a:solidFill>
                  <a:srgbClr val="F5C842">
                    <a:alpha val="15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03</a:t>
            </a:r>
            <a:endParaRPr lang="en-US" sz="6218" dirty="0"/>
          </a:p>
        </p:txBody>
      </p:sp>
      <p:sp>
        <p:nvSpPr>
          <p:cNvPr id="11" name="Text 8"/>
          <p:cNvSpPr/>
          <p:nvPr/>
        </p:nvSpPr>
        <p:spPr>
          <a:xfrm>
            <a:off x="6881775" y="2352080"/>
            <a:ext cx="714375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信息割裂</a:t>
            </a:r>
            <a:endParaRPr lang="en-US" sz="1193" dirty="0"/>
          </a:p>
        </p:txBody>
      </p:sp>
      <p:sp>
        <p:nvSpPr>
          <p:cNvPr id="12" name="Text 9"/>
          <p:cNvSpPr/>
          <p:nvPr/>
        </p:nvSpPr>
        <p:spPr>
          <a:xfrm>
            <a:off x="6048356" y="2864644"/>
            <a:ext cx="2381241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客服、客户、执行层之间信息不打通，决策链条冗长低效。AI时代来临，旧有结构已无法承载新的生产力。</a:t>
            </a:r>
            <a:endParaRPr lang="en-US" sz="834" dirty="0"/>
          </a:p>
        </p:txBody>
      </p:sp>
      <p:sp>
        <p:nvSpPr>
          <p:cNvPr id="13" name="Text 10"/>
          <p:cNvSpPr/>
          <p:nvPr/>
        </p:nvSpPr>
        <p:spPr>
          <a:xfrm>
            <a:off x="1357313" y="4196172"/>
            <a:ext cx="6429375" cy="3657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704" i="1" spc="1" kern="0" dirty="0">
                <a:solidFill>
                  <a:srgbClr val="F5C842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"</a:t>
            </a:r>
            <a:r>
              <a:rPr lang="en-US" sz="1050" i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人类大脑里的信息是无效的——你们要把即时产生的信息，喂给核心智能体。 </a:t>
            </a:r>
            <a:r>
              <a:rPr lang="en-US" sz="1704" i="1" spc="1" kern="0" dirty="0">
                <a:solidFill>
                  <a:srgbClr val="F5C842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"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34258" y="571500"/>
            <a:ext cx="3875484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所罗门协议：重构人与AI的协作关系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714375" y="1409105"/>
            <a:ext cx="7715250" cy="2710272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714375" y="1409105"/>
            <a:ext cx="7715250" cy="14288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6" name="Shape 3"/>
          <p:cNvSpPr/>
          <p:nvPr/>
        </p:nvSpPr>
        <p:spPr>
          <a:xfrm>
            <a:off x="714375" y="4105089"/>
            <a:ext cx="7715250" cy="14288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7" name="Shape 4"/>
          <p:cNvSpPr/>
          <p:nvPr/>
        </p:nvSpPr>
        <p:spPr>
          <a:xfrm>
            <a:off x="714375" y="1409105"/>
            <a:ext cx="1428750" cy="500063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714375" y="1902023"/>
            <a:ext cx="14287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9" name="Text 6"/>
          <p:cNvSpPr/>
          <p:nvPr/>
        </p:nvSpPr>
        <p:spPr>
          <a:xfrm>
            <a:off x="714375" y="1409105"/>
            <a:ext cx="1428750" cy="500063"/>
          </a:xfrm>
          <a:prstGeom prst="rect">
            <a:avLst/>
          </a:prstGeom>
          <a:noFill/>
          <a:ln/>
        </p:spPr>
        <p:txBody>
          <a:bodyPr wrap="square" lIns="255143" tIns="170053" rIns="255143" bIns="170053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维度</a:t>
            </a:r>
            <a:endParaRPr lang="en-US" sz="987" dirty="0"/>
          </a:p>
        </p:txBody>
      </p:sp>
      <p:sp>
        <p:nvSpPr>
          <p:cNvPr id="10" name="Shape 7"/>
          <p:cNvSpPr/>
          <p:nvPr/>
        </p:nvSpPr>
        <p:spPr>
          <a:xfrm>
            <a:off x="2143125" y="1409105"/>
            <a:ext cx="3143250" cy="500063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2143125" y="1902023"/>
            <a:ext cx="31432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12" name="Text 9"/>
          <p:cNvSpPr/>
          <p:nvPr/>
        </p:nvSpPr>
        <p:spPr>
          <a:xfrm>
            <a:off x="2143125" y="1409105"/>
            <a:ext cx="3143250" cy="500063"/>
          </a:xfrm>
          <a:prstGeom prst="rect">
            <a:avLst/>
          </a:prstGeom>
          <a:noFill/>
          <a:ln/>
        </p:spPr>
        <p:txBody>
          <a:bodyPr wrap="square" lIns="255143" tIns="170053" rIns="255143" bIns="170053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传统模式</a:t>
            </a:r>
            <a:endParaRPr lang="en-US" sz="987" dirty="0"/>
          </a:p>
        </p:txBody>
      </p:sp>
      <p:sp>
        <p:nvSpPr>
          <p:cNvPr id="13" name="Shape 10"/>
          <p:cNvSpPr/>
          <p:nvPr/>
        </p:nvSpPr>
        <p:spPr>
          <a:xfrm>
            <a:off x="5286375" y="1409105"/>
            <a:ext cx="3143250" cy="500063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5286375" y="1902023"/>
            <a:ext cx="31432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15" name="Text 12"/>
          <p:cNvSpPr/>
          <p:nvPr/>
        </p:nvSpPr>
        <p:spPr>
          <a:xfrm>
            <a:off x="5286375" y="1409105"/>
            <a:ext cx="3143250" cy="500063"/>
          </a:xfrm>
          <a:prstGeom prst="rect">
            <a:avLst/>
          </a:prstGeom>
          <a:noFill/>
          <a:ln/>
        </p:spPr>
        <p:txBody>
          <a:bodyPr wrap="square" lIns="255143" tIns="170053" rIns="255143" bIns="170053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所罗门协议</a:t>
            </a:r>
            <a:endParaRPr lang="en-US" sz="987" dirty="0"/>
          </a:p>
        </p:txBody>
      </p:sp>
      <p:sp>
        <p:nvSpPr>
          <p:cNvPr id="16" name="Shape 13"/>
          <p:cNvSpPr/>
          <p:nvPr/>
        </p:nvSpPr>
        <p:spPr>
          <a:xfrm>
            <a:off x="714375" y="1902023"/>
            <a:ext cx="1428750" cy="547195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714375" y="2442074"/>
            <a:ext cx="14287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18" name="Text 15"/>
          <p:cNvSpPr/>
          <p:nvPr/>
        </p:nvSpPr>
        <p:spPr>
          <a:xfrm>
            <a:off x="714375" y="1902023"/>
            <a:ext cx="14287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关系定位</a:t>
            </a:r>
            <a:endParaRPr lang="en-US" sz="784" dirty="0"/>
          </a:p>
        </p:txBody>
      </p:sp>
      <p:sp>
        <p:nvSpPr>
          <p:cNvPr id="19" name="Text 16"/>
          <p:cNvSpPr/>
          <p:nvPr/>
        </p:nvSpPr>
        <p:spPr>
          <a:xfrm>
            <a:off x="2143125" y="1902023"/>
            <a:ext cx="31432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人使用AI作为工具</a:t>
            </a:r>
            <a:endParaRPr lang="en-US" sz="834" dirty="0"/>
          </a:p>
        </p:txBody>
      </p:sp>
      <p:sp>
        <p:nvSpPr>
          <p:cNvPr id="20" name="Shape 17"/>
          <p:cNvSpPr/>
          <p:nvPr/>
        </p:nvSpPr>
        <p:spPr>
          <a:xfrm>
            <a:off x="5286375" y="1902023"/>
            <a:ext cx="3143250" cy="547195"/>
          </a:xfrm>
          <a:prstGeom prst="rect">
            <a:avLst/>
          </a:prstGeom>
          <a:solidFill>
            <a:srgbClr val="00D4FF">
              <a:alpha val="5000"/>
            </a:srgbClr>
          </a:solidFill>
          <a:ln/>
        </p:spPr>
      </p:sp>
      <p:sp>
        <p:nvSpPr>
          <p:cNvPr id="21" name="Shape 18"/>
          <p:cNvSpPr/>
          <p:nvPr/>
        </p:nvSpPr>
        <p:spPr>
          <a:xfrm>
            <a:off x="5286375" y="2442074"/>
            <a:ext cx="31432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22" name="Text 19"/>
          <p:cNvSpPr/>
          <p:nvPr/>
        </p:nvSpPr>
        <p:spPr>
          <a:xfrm>
            <a:off x="5286375" y="1902023"/>
            <a:ext cx="31432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AI为核心，人作为Agent辅助AI</a:t>
            </a:r>
            <a:endParaRPr lang="en-US" sz="834" dirty="0"/>
          </a:p>
        </p:txBody>
      </p:sp>
      <p:sp>
        <p:nvSpPr>
          <p:cNvPr id="23" name="Shape 20"/>
          <p:cNvSpPr/>
          <p:nvPr/>
        </p:nvSpPr>
        <p:spPr>
          <a:xfrm>
            <a:off x="714375" y="2449218"/>
            <a:ext cx="1428750" cy="547195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714375" y="2989269"/>
            <a:ext cx="14287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25" name="Text 22"/>
          <p:cNvSpPr/>
          <p:nvPr/>
        </p:nvSpPr>
        <p:spPr>
          <a:xfrm>
            <a:off x="714375" y="2449218"/>
            <a:ext cx="14287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记忆归属</a:t>
            </a:r>
            <a:endParaRPr lang="en-US" sz="784" dirty="0"/>
          </a:p>
        </p:txBody>
      </p:sp>
      <p:sp>
        <p:nvSpPr>
          <p:cNvPr id="26" name="Text 23"/>
          <p:cNvSpPr/>
          <p:nvPr/>
        </p:nvSpPr>
        <p:spPr>
          <a:xfrm>
            <a:off x="2143125" y="2449218"/>
            <a:ext cx="31432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存于人脑，随人流失</a:t>
            </a:r>
            <a:endParaRPr lang="en-US" sz="834" dirty="0"/>
          </a:p>
        </p:txBody>
      </p:sp>
      <p:sp>
        <p:nvSpPr>
          <p:cNvPr id="27" name="Shape 24"/>
          <p:cNvSpPr/>
          <p:nvPr/>
        </p:nvSpPr>
        <p:spPr>
          <a:xfrm>
            <a:off x="5286375" y="2449218"/>
            <a:ext cx="3143250" cy="547195"/>
          </a:xfrm>
          <a:prstGeom prst="rect">
            <a:avLst/>
          </a:prstGeom>
          <a:solidFill>
            <a:srgbClr val="00D4FF">
              <a:alpha val="5000"/>
            </a:srgbClr>
          </a:solidFill>
          <a:ln/>
        </p:spPr>
      </p:sp>
      <p:sp>
        <p:nvSpPr>
          <p:cNvPr id="28" name="Shape 25"/>
          <p:cNvSpPr/>
          <p:nvPr/>
        </p:nvSpPr>
        <p:spPr>
          <a:xfrm>
            <a:off x="5286375" y="2989269"/>
            <a:ext cx="31432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29" name="Text 26"/>
          <p:cNvSpPr/>
          <p:nvPr/>
        </p:nvSpPr>
        <p:spPr>
          <a:xfrm>
            <a:off x="5286375" y="2449218"/>
            <a:ext cx="31432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存于记忆体，永久留存链上</a:t>
            </a:r>
            <a:endParaRPr lang="en-US" sz="834" dirty="0"/>
          </a:p>
        </p:txBody>
      </p:sp>
      <p:sp>
        <p:nvSpPr>
          <p:cNvPr id="30" name="Shape 27"/>
          <p:cNvSpPr/>
          <p:nvPr/>
        </p:nvSpPr>
        <p:spPr>
          <a:xfrm>
            <a:off x="714375" y="2996412"/>
            <a:ext cx="1428750" cy="547195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31" name="Shape 28"/>
          <p:cNvSpPr/>
          <p:nvPr/>
        </p:nvSpPr>
        <p:spPr>
          <a:xfrm>
            <a:off x="714375" y="3536463"/>
            <a:ext cx="14287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32" name="Text 29"/>
          <p:cNvSpPr/>
          <p:nvPr/>
        </p:nvSpPr>
        <p:spPr>
          <a:xfrm>
            <a:off x="714375" y="2996412"/>
            <a:ext cx="14287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协作结构</a:t>
            </a:r>
            <a:endParaRPr lang="en-US" sz="784" dirty="0"/>
          </a:p>
        </p:txBody>
      </p:sp>
      <p:sp>
        <p:nvSpPr>
          <p:cNvPr id="33" name="Text 30"/>
          <p:cNvSpPr/>
          <p:nvPr/>
        </p:nvSpPr>
        <p:spPr>
          <a:xfrm>
            <a:off x="2143125" y="2996412"/>
            <a:ext cx="31432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层级式信息传递</a:t>
            </a:r>
            <a:endParaRPr lang="en-US" sz="834" dirty="0"/>
          </a:p>
        </p:txBody>
      </p:sp>
      <p:sp>
        <p:nvSpPr>
          <p:cNvPr id="34" name="Shape 31"/>
          <p:cNvSpPr/>
          <p:nvPr/>
        </p:nvSpPr>
        <p:spPr>
          <a:xfrm>
            <a:off x="5286375" y="2996412"/>
            <a:ext cx="3143250" cy="547195"/>
          </a:xfrm>
          <a:prstGeom prst="rect">
            <a:avLst/>
          </a:prstGeom>
          <a:solidFill>
            <a:srgbClr val="00D4FF">
              <a:alpha val="5000"/>
            </a:srgbClr>
          </a:solidFill>
          <a:ln/>
        </p:spPr>
      </p:sp>
      <p:sp>
        <p:nvSpPr>
          <p:cNvPr id="35" name="Shape 32"/>
          <p:cNvSpPr/>
          <p:nvPr/>
        </p:nvSpPr>
        <p:spPr>
          <a:xfrm>
            <a:off x="5286375" y="3536463"/>
            <a:ext cx="3143250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36" name="Text 33"/>
          <p:cNvSpPr/>
          <p:nvPr/>
        </p:nvSpPr>
        <p:spPr>
          <a:xfrm>
            <a:off x="5286375" y="2996412"/>
            <a:ext cx="3143250" cy="547195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平权网络，全员节点</a:t>
            </a:r>
            <a:endParaRPr lang="en-US" sz="834" dirty="0"/>
          </a:p>
        </p:txBody>
      </p:sp>
      <p:sp>
        <p:nvSpPr>
          <p:cNvPr id="37" name="Shape 34"/>
          <p:cNvSpPr/>
          <p:nvPr/>
        </p:nvSpPr>
        <p:spPr>
          <a:xfrm>
            <a:off x="714375" y="3543607"/>
            <a:ext cx="1428750" cy="540051"/>
          </a:xfrm>
          <a:prstGeom prst="rect">
            <a:avLst/>
          </a:prstGeom>
          <a:solidFill>
            <a:srgbClr val="1E293B">
              <a:alpha val="20000"/>
            </a:srgbClr>
          </a:solidFill>
          <a:ln/>
        </p:spPr>
      </p:sp>
      <p:sp>
        <p:nvSpPr>
          <p:cNvPr id="38" name="Text 35"/>
          <p:cNvSpPr/>
          <p:nvPr/>
        </p:nvSpPr>
        <p:spPr>
          <a:xfrm>
            <a:off x="714375" y="3543607"/>
            <a:ext cx="1428750" cy="540051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人员替换</a:t>
            </a:r>
            <a:endParaRPr lang="en-US" sz="784" dirty="0"/>
          </a:p>
        </p:txBody>
      </p:sp>
      <p:sp>
        <p:nvSpPr>
          <p:cNvPr id="39" name="Text 36"/>
          <p:cNvSpPr/>
          <p:nvPr/>
        </p:nvSpPr>
        <p:spPr>
          <a:xfrm>
            <a:off x="2143125" y="3543607"/>
            <a:ext cx="3143250" cy="540051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人员流失导致项目瘫痪</a:t>
            </a:r>
            <a:endParaRPr lang="en-US" sz="834" dirty="0"/>
          </a:p>
        </p:txBody>
      </p:sp>
      <p:sp>
        <p:nvSpPr>
          <p:cNvPr id="40" name="Shape 37"/>
          <p:cNvSpPr/>
          <p:nvPr/>
        </p:nvSpPr>
        <p:spPr>
          <a:xfrm>
            <a:off x="5286375" y="3543607"/>
            <a:ext cx="3143250" cy="540051"/>
          </a:xfrm>
          <a:prstGeom prst="rect">
            <a:avLst/>
          </a:prstGeom>
          <a:solidFill>
            <a:srgbClr val="00D4FF">
              <a:alpha val="5000"/>
            </a:srgbClr>
          </a:solidFill>
          <a:ln/>
        </p:spPr>
      </p:sp>
      <p:sp>
        <p:nvSpPr>
          <p:cNvPr id="41" name="Text 38"/>
          <p:cNvSpPr/>
          <p:nvPr/>
        </p:nvSpPr>
        <p:spPr>
          <a:xfrm>
            <a:off x="5286375" y="3543607"/>
            <a:ext cx="3143250" cy="540051"/>
          </a:xfrm>
          <a:prstGeom prst="rect">
            <a:avLst/>
          </a:prstGeom>
          <a:noFill/>
          <a:ln/>
        </p:spPr>
        <p:txBody>
          <a:bodyPr wrap="square" lIns="255143" tIns="212598" rIns="255143" bIns="212598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任何人离开，组织照常运转</a:t>
            </a:r>
            <a:endParaRPr lang="en-US" sz="834" dirty="0"/>
          </a:p>
        </p:txBody>
      </p:sp>
      <p:sp>
        <p:nvSpPr>
          <p:cNvPr id="42" name="Shape 39"/>
          <p:cNvSpPr/>
          <p:nvPr/>
        </p:nvSpPr>
        <p:spPr>
          <a:xfrm>
            <a:off x="1357313" y="4512283"/>
            <a:ext cx="6429375" cy="585788"/>
          </a:xfrm>
          <a:prstGeom prst="rect">
            <a:avLst/>
          </a:prstGeom>
          <a:solidFill>
            <a:srgbClr val="F5C842">
              <a:alpha val="10000"/>
            </a:srgbClr>
          </a:solidFill>
          <a:ln/>
        </p:spPr>
      </p:sp>
      <p:sp>
        <p:nvSpPr>
          <p:cNvPr id="43" name="Shape 40"/>
          <p:cNvSpPr/>
          <p:nvPr/>
        </p:nvSpPr>
        <p:spPr>
          <a:xfrm>
            <a:off x="1357313" y="4512283"/>
            <a:ext cx="28575" cy="585788"/>
          </a:xfrm>
          <a:prstGeom prst="rect">
            <a:avLst/>
          </a:prstGeom>
          <a:solidFill>
            <a:srgbClr val="F5C842"/>
          </a:solidFill>
          <a:ln/>
        </p:spPr>
      </p:sp>
      <p:sp>
        <p:nvSpPr>
          <p:cNvPr id="44" name="Text 41"/>
          <p:cNvSpPr/>
          <p:nvPr/>
        </p:nvSpPr>
        <p:spPr>
          <a:xfrm>
            <a:off x="1643063" y="4690876"/>
            <a:ext cx="5857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987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所有人类成员都是Agent。人的离开不影响组织运转——因为记忆体永生。</a:t>
            </a:r>
            <a:endParaRPr lang="en-US" sz="9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21681" y="428625"/>
            <a:ext cx="510063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记忆体上链：换模型如换工具，记忆永远是你的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85788" y="1424871"/>
            <a:ext cx="355758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第一层 · 大模型层（算力层）</a:t>
            </a:r>
            <a:endParaRPr lang="en-US" sz="1090" dirty="0"/>
          </a:p>
        </p:txBody>
      </p:sp>
      <p:sp>
        <p:nvSpPr>
          <p:cNvPr id="5" name="Text 2"/>
          <p:cNvSpPr/>
          <p:nvPr/>
        </p:nvSpPr>
        <p:spPr>
          <a:xfrm>
            <a:off x="585788" y="1724909"/>
            <a:ext cx="3557588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>
                    <a:alpha val="9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接入豆包、ChatGPT、Claude等主流大模型。大模型仅提供算力与推理，不保留任何记忆。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585788" y="2340666"/>
            <a:ext cx="355758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第二层 · OneAPI生产框架（调度层）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585788" y="2640704"/>
            <a:ext cx="3557588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>
                    <a:alpha val="9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统一API调度，可随时切换底层模型。记忆与模型完全解耦，模型可替换，记忆永不丢失。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585788" y="3256462"/>
            <a:ext cx="355758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第三层 · 本地记忆体（核心层）</a:t>
            </a:r>
            <a:endParaRPr lang="en-US" sz="1090" dirty="0"/>
          </a:p>
        </p:txBody>
      </p:sp>
      <p:sp>
        <p:nvSpPr>
          <p:cNvPr id="9" name="Text 6"/>
          <p:cNvSpPr/>
          <p:nvPr/>
        </p:nvSpPr>
        <p:spPr>
          <a:xfrm>
            <a:off x="585788" y="3556499"/>
            <a:ext cx="3557588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>
                    <a:alpha val="9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所有上下文、工作记录留存本地链上。AI持续蒸馏信息，内化为结构性知识。数据主权归用户，不贡献给任何外部大模型。</a:t>
            </a:r>
            <a:endParaRPr lang="en-US" sz="834" dirty="0"/>
          </a:p>
        </p:txBody>
      </p:sp>
      <p:sp>
        <p:nvSpPr>
          <p:cNvPr id="10" name="Shape 7"/>
          <p:cNvSpPr/>
          <p:nvPr/>
        </p:nvSpPr>
        <p:spPr>
          <a:xfrm>
            <a:off x="4429125" y="1244798"/>
            <a:ext cx="4286250" cy="2857500"/>
          </a:xfrm>
          <a:prstGeom prst="rect">
            <a:avLst/>
          </a:prstGeom>
          <a:solidFill>
            <a:srgbClr val="1E293B">
              <a:alpha val="30000"/>
            </a:srgbClr>
          </a:solidFill>
          <a:ln w="9144">
            <a:solidFill>
              <a:srgbClr val="CBD5E1">
                <a:alpha val="10000"/>
              </a:srgbClr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244798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64569" y="571500"/>
            <a:ext cx="4614863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 TEAM：以"事件群组"为核心的协作平台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928688" y="1209080"/>
            <a:ext cx="3500438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界面布局结构</a:t>
            </a:r>
            <a:endParaRPr lang="en-US" sz="1193" dirty="0"/>
          </a:p>
        </p:txBody>
      </p:sp>
      <p:sp>
        <p:nvSpPr>
          <p:cNvPr id="5" name="Shape 2"/>
          <p:cNvSpPr/>
          <p:nvPr/>
        </p:nvSpPr>
        <p:spPr>
          <a:xfrm>
            <a:off x="928688" y="1543050"/>
            <a:ext cx="3500438" cy="342900"/>
          </a:xfrm>
          <a:prstGeom prst="rect">
            <a:avLst/>
          </a:prstGeom>
          <a:solidFill>
            <a:srgbClr val="1E293B">
              <a:alpha val="3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928688" y="1543050"/>
            <a:ext cx="3500438" cy="14288"/>
          </a:xfrm>
          <a:prstGeom prst="rect">
            <a:avLst/>
          </a:prstGeom>
          <a:solidFill>
            <a:srgbClr val="00D4FF"/>
          </a:solidFill>
          <a:ln/>
        </p:spPr>
      </p:sp>
      <p:sp>
        <p:nvSpPr>
          <p:cNvPr id="7" name="Shape 4"/>
          <p:cNvSpPr/>
          <p:nvPr/>
        </p:nvSpPr>
        <p:spPr>
          <a:xfrm>
            <a:off x="4421981" y="1543050"/>
            <a:ext cx="7144" cy="342900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8" name="Shape 5"/>
          <p:cNvSpPr/>
          <p:nvPr/>
        </p:nvSpPr>
        <p:spPr>
          <a:xfrm>
            <a:off x="928688" y="1878806"/>
            <a:ext cx="3500438" cy="7144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9" name="Shape 6"/>
          <p:cNvSpPr/>
          <p:nvPr/>
        </p:nvSpPr>
        <p:spPr>
          <a:xfrm>
            <a:off x="928688" y="1543050"/>
            <a:ext cx="7144" cy="342900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10" name="Text 7"/>
          <p:cNvSpPr/>
          <p:nvPr/>
        </p:nvSpPr>
        <p:spPr>
          <a:xfrm>
            <a:off x="928688" y="1543050"/>
            <a:ext cx="3500438" cy="342900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顶部栏：充值 / 代币AA / 设置 / 官网</a:t>
            </a:r>
            <a:endParaRPr lang="en-US" sz="834" dirty="0"/>
          </a:p>
        </p:txBody>
      </p:sp>
      <p:sp>
        <p:nvSpPr>
          <p:cNvPr id="11" name="Shape 8"/>
          <p:cNvSpPr/>
          <p:nvPr/>
        </p:nvSpPr>
        <p:spPr>
          <a:xfrm>
            <a:off x="928688" y="1928813"/>
            <a:ext cx="1071563" cy="1143000"/>
          </a:xfrm>
          <a:prstGeom prst="rect">
            <a:avLst/>
          </a:prstGeom>
          <a:solidFill>
            <a:srgbClr val="1E293B">
              <a:alpha val="30000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928688" y="1928813"/>
            <a:ext cx="1071563" cy="7144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13" name="Shape 10"/>
          <p:cNvSpPr/>
          <p:nvPr/>
        </p:nvSpPr>
        <p:spPr>
          <a:xfrm>
            <a:off x="1993106" y="1928813"/>
            <a:ext cx="7144" cy="1143000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14" name="Shape 11"/>
          <p:cNvSpPr/>
          <p:nvPr/>
        </p:nvSpPr>
        <p:spPr>
          <a:xfrm>
            <a:off x="928688" y="3064669"/>
            <a:ext cx="1071563" cy="7144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15" name="Shape 12"/>
          <p:cNvSpPr/>
          <p:nvPr/>
        </p:nvSpPr>
        <p:spPr>
          <a:xfrm>
            <a:off x="928688" y="1928813"/>
            <a:ext cx="14288" cy="1143000"/>
          </a:xfrm>
          <a:prstGeom prst="rect">
            <a:avLst/>
          </a:prstGeom>
          <a:solidFill>
            <a:srgbClr val="00D4FF"/>
          </a:solidFill>
          <a:ln/>
        </p:spPr>
      </p:sp>
      <p:sp>
        <p:nvSpPr>
          <p:cNvPr id="16" name="Text 13"/>
          <p:cNvSpPr/>
          <p:nvPr/>
        </p:nvSpPr>
        <p:spPr>
          <a:xfrm>
            <a:off x="985838" y="2334220"/>
            <a:ext cx="228600" cy="3321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左侧栏：</a:t>
            </a:r>
            <a:endParaRPr lang="en-US" sz="834" dirty="0"/>
          </a:p>
        </p:txBody>
      </p:sp>
      <p:sp>
        <p:nvSpPr>
          <p:cNvPr id="17" name="Text 14"/>
          <p:cNvSpPr/>
          <p:nvPr/>
        </p:nvSpPr>
        <p:spPr>
          <a:xfrm>
            <a:off x="1214438" y="2168128"/>
            <a:ext cx="335673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创建区 &amp; 加入区</a:t>
            </a:r>
            <a:endParaRPr lang="en-US" sz="834" dirty="0"/>
          </a:p>
        </p:txBody>
      </p:sp>
      <p:sp>
        <p:nvSpPr>
          <p:cNvPr id="18" name="Text 15"/>
          <p:cNvSpPr/>
          <p:nvPr/>
        </p:nvSpPr>
        <p:spPr>
          <a:xfrm>
            <a:off x="1550110" y="2251174"/>
            <a:ext cx="392990" cy="498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（群组/事件列表）</a:t>
            </a:r>
            <a:endParaRPr lang="en-US" sz="834" dirty="0"/>
          </a:p>
        </p:txBody>
      </p:sp>
      <p:sp>
        <p:nvSpPr>
          <p:cNvPr id="19" name="Shape 16"/>
          <p:cNvSpPr/>
          <p:nvPr/>
        </p:nvSpPr>
        <p:spPr>
          <a:xfrm>
            <a:off x="2043113" y="1928813"/>
            <a:ext cx="2386013" cy="1143000"/>
          </a:xfrm>
          <a:prstGeom prst="rect">
            <a:avLst/>
          </a:prstGeom>
          <a:solidFill>
            <a:srgbClr val="00D4FF">
              <a:alpha val="5000"/>
            </a:srgbClr>
          </a:solidFill>
          <a:ln w="9144">
            <a:solidFill>
              <a:srgbClr val="00D4FF">
                <a:alpha val="30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100263" y="2312789"/>
            <a:ext cx="571891" cy="375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主内容区：</a:t>
            </a:r>
            <a:endParaRPr lang="en-US" sz="942" dirty="0"/>
          </a:p>
        </p:txBody>
      </p:sp>
      <p:sp>
        <p:nvSpPr>
          <p:cNvPr id="21" name="Text 18"/>
          <p:cNvSpPr/>
          <p:nvPr/>
        </p:nvSpPr>
        <p:spPr>
          <a:xfrm>
            <a:off x="2672153" y="2312789"/>
            <a:ext cx="784780" cy="375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AI交互输出区域</a:t>
            </a:r>
            <a:endParaRPr lang="en-US" sz="942" dirty="0"/>
          </a:p>
        </p:txBody>
      </p:sp>
      <p:sp>
        <p:nvSpPr>
          <p:cNvPr id="22" name="Text 19"/>
          <p:cNvSpPr/>
          <p:nvPr/>
        </p:nvSpPr>
        <p:spPr>
          <a:xfrm>
            <a:off x="3456933" y="2312789"/>
            <a:ext cx="915042" cy="3750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（核心协作空间）</a:t>
            </a:r>
            <a:endParaRPr lang="en-US" sz="942" dirty="0"/>
          </a:p>
        </p:txBody>
      </p:sp>
      <p:sp>
        <p:nvSpPr>
          <p:cNvPr id="23" name="Shape 20"/>
          <p:cNvSpPr/>
          <p:nvPr/>
        </p:nvSpPr>
        <p:spPr>
          <a:xfrm>
            <a:off x="928688" y="3114675"/>
            <a:ext cx="3500438" cy="342900"/>
          </a:xfrm>
          <a:prstGeom prst="rect">
            <a:avLst/>
          </a:prstGeom>
          <a:solidFill>
            <a:srgbClr val="1E293B">
              <a:alpha val="30000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928688" y="3114675"/>
            <a:ext cx="3500438" cy="7144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25" name="Shape 22"/>
          <p:cNvSpPr/>
          <p:nvPr/>
        </p:nvSpPr>
        <p:spPr>
          <a:xfrm>
            <a:off x="4421981" y="3114675"/>
            <a:ext cx="7144" cy="342900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26" name="Shape 23"/>
          <p:cNvSpPr/>
          <p:nvPr/>
        </p:nvSpPr>
        <p:spPr>
          <a:xfrm>
            <a:off x="928688" y="3443288"/>
            <a:ext cx="3500438" cy="14288"/>
          </a:xfrm>
          <a:prstGeom prst="rect">
            <a:avLst/>
          </a:prstGeom>
          <a:solidFill>
            <a:srgbClr val="00D4FF"/>
          </a:solidFill>
          <a:ln/>
        </p:spPr>
      </p:sp>
      <p:sp>
        <p:nvSpPr>
          <p:cNvPr id="27" name="Shape 24"/>
          <p:cNvSpPr/>
          <p:nvPr/>
        </p:nvSpPr>
        <p:spPr>
          <a:xfrm>
            <a:off x="928688" y="3114675"/>
            <a:ext cx="7144" cy="342900"/>
          </a:xfrm>
          <a:prstGeom prst="rect">
            <a:avLst/>
          </a:prstGeom>
          <a:solidFill>
            <a:srgbClr val="B3F2FF"/>
          </a:solidFill>
          <a:ln/>
        </p:spPr>
      </p:sp>
      <p:sp>
        <p:nvSpPr>
          <p:cNvPr id="28" name="Text 25"/>
          <p:cNvSpPr/>
          <p:nvPr/>
        </p:nvSpPr>
        <p:spPr>
          <a:xfrm>
            <a:off x="928688" y="3114675"/>
            <a:ext cx="3500438" cy="342900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底部栏：功能操作区</a:t>
            </a:r>
            <a:endParaRPr lang="en-US" sz="834" dirty="0"/>
          </a:p>
        </p:txBody>
      </p:sp>
      <p:sp>
        <p:nvSpPr>
          <p:cNvPr id="29" name="Text 26"/>
          <p:cNvSpPr/>
          <p:nvPr/>
        </p:nvSpPr>
        <p:spPr>
          <a:xfrm>
            <a:off x="4714875" y="1209080"/>
            <a:ext cx="3500438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群组类型示例</a:t>
            </a:r>
            <a:endParaRPr lang="en-US" sz="1193" dirty="0"/>
          </a:p>
        </p:txBody>
      </p:sp>
      <p:pic>
        <p:nvPicPr>
          <p:cNvPr id="3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618059"/>
            <a:ext cx="128588" cy="171450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5000625" y="1585913"/>
            <a:ext cx="142160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项目群</a:t>
            </a:r>
            <a:endParaRPr lang="en-US" sz="987" dirty="0"/>
          </a:p>
        </p:txBody>
      </p:sp>
      <p:sp>
        <p:nvSpPr>
          <p:cNvPr id="32" name="Text 28"/>
          <p:cNvSpPr/>
          <p:nvPr/>
        </p:nvSpPr>
        <p:spPr>
          <a:xfrm>
            <a:off x="5000625" y="1835944"/>
            <a:ext cx="1421606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所罗门协议开发组等工作协同</a:t>
            </a:r>
            <a:endParaRPr lang="en-US" sz="834" dirty="0"/>
          </a:p>
        </p:txBody>
      </p:sp>
      <p:pic>
        <p:nvPicPr>
          <p:cNvPr id="3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56" y="1618059"/>
            <a:ext cx="192881" cy="171450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6793706" y="1585913"/>
            <a:ext cx="142160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家庭群</a:t>
            </a:r>
            <a:endParaRPr lang="en-US" sz="987" dirty="0"/>
          </a:p>
        </p:txBody>
      </p:sp>
      <p:sp>
        <p:nvSpPr>
          <p:cNvPr id="35" name="Text 30"/>
          <p:cNvSpPr/>
          <p:nvPr/>
        </p:nvSpPr>
        <p:spPr>
          <a:xfrm>
            <a:off x="6793706" y="1835944"/>
            <a:ext cx="1421606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私密空间，仅限家庭成员加入</a:t>
            </a:r>
            <a:endParaRPr lang="en-US" sz="834" dirty="0"/>
          </a:p>
        </p:txBody>
      </p:sp>
      <p:pic>
        <p:nvPicPr>
          <p:cNvPr id="3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2338127"/>
            <a:ext cx="171450" cy="171450"/>
          </a:xfrm>
          <a:prstGeom prst="rect">
            <a:avLst/>
          </a:prstGeom>
        </p:spPr>
      </p:pic>
      <p:sp>
        <p:nvSpPr>
          <p:cNvPr id="37" name="Text 31"/>
          <p:cNvSpPr/>
          <p:nvPr/>
        </p:nvSpPr>
        <p:spPr>
          <a:xfrm>
            <a:off x="5000625" y="2305980"/>
            <a:ext cx="142160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树洞群</a:t>
            </a:r>
            <a:endParaRPr lang="en-US" sz="987" dirty="0"/>
          </a:p>
        </p:txBody>
      </p:sp>
      <p:sp>
        <p:nvSpPr>
          <p:cNvPr id="38" name="Text 32"/>
          <p:cNvSpPr/>
          <p:nvPr/>
        </p:nvSpPr>
        <p:spPr>
          <a:xfrm>
            <a:off x="5000625" y="2556011"/>
            <a:ext cx="1421606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个人日记，不允许他人加入</a:t>
            </a:r>
            <a:endParaRPr lang="en-US" sz="834" dirty="0"/>
          </a:p>
        </p:txBody>
      </p:sp>
      <p:pic>
        <p:nvPicPr>
          <p:cNvPr id="3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956" y="2338127"/>
            <a:ext cx="171450" cy="171450"/>
          </a:xfrm>
          <a:prstGeom prst="rect">
            <a:avLst/>
          </a:prstGeom>
        </p:spPr>
      </p:pic>
      <p:sp>
        <p:nvSpPr>
          <p:cNvPr id="40" name="Text 33"/>
          <p:cNvSpPr/>
          <p:nvPr/>
        </p:nvSpPr>
        <p:spPr>
          <a:xfrm>
            <a:off x="6793706" y="2305980"/>
            <a:ext cx="142160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相亲群</a:t>
            </a:r>
            <a:endParaRPr lang="en-US" sz="987" dirty="0"/>
          </a:p>
        </p:txBody>
      </p:sp>
      <p:sp>
        <p:nvSpPr>
          <p:cNvPr id="41" name="Text 34"/>
          <p:cNvSpPr/>
          <p:nvPr/>
        </p:nvSpPr>
        <p:spPr>
          <a:xfrm>
            <a:off x="6793706" y="2556011"/>
            <a:ext cx="1421606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AI智能匹配推荐与互动</a:t>
            </a:r>
            <a:endParaRPr lang="en-US" sz="834" dirty="0"/>
          </a:p>
        </p:txBody>
      </p:sp>
      <p:pic>
        <p:nvPicPr>
          <p:cNvPr id="4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2898186"/>
            <a:ext cx="214313" cy="171450"/>
          </a:xfrm>
          <a:prstGeom prst="rect">
            <a:avLst/>
          </a:prstGeom>
        </p:spPr>
      </p:pic>
      <p:sp>
        <p:nvSpPr>
          <p:cNvPr id="43" name="Text 35"/>
          <p:cNvSpPr/>
          <p:nvPr/>
        </p:nvSpPr>
        <p:spPr>
          <a:xfrm>
            <a:off x="5000625" y="2866039"/>
            <a:ext cx="142160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业务群</a:t>
            </a:r>
            <a:endParaRPr lang="en-US" sz="987" dirty="0"/>
          </a:p>
        </p:txBody>
      </p:sp>
      <p:sp>
        <p:nvSpPr>
          <p:cNvPr id="44" name="Text 36"/>
          <p:cNvSpPr/>
          <p:nvPr/>
        </p:nvSpPr>
        <p:spPr>
          <a:xfrm>
            <a:off x="5000625" y="3116070"/>
            <a:ext cx="1421606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运输队群 / OTC交易群等特定场景</a:t>
            </a:r>
            <a:endParaRPr lang="en-US" sz="834" dirty="0"/>
          </a:p>
        </p:txBody>
      </p:sp>
      <p:sp>
        <p:nvSpPr>
          <p:cNvPr id="45" name="Shape 37"/>
          <p:cNvSpPr/>
          <p:nvPr/>
        </p:nvSpPr>
        <p:spPr>
          <a:xfrm>
            <a:off x="1357313" y="3593250"/>
            <a:ext cx="6429375" cy="400050"/>
          </a:xfrm>
          <a:prstGeom prst="rect">
            <a:avLst/>
          </a:prstGeom>
          <a:solidFill>
            <a:srgbClr val="F5C842">
              <a:alpha val="10000"/>
            </a:srgbClr>
          </a:solidFill>
          <a:ln/>
        </p:spPr>
      </p:sp>
      <p:sp>
        <p:nvSpPr>
          <p:cNvPr id="46" name="Shape 38"/>
          <p:cNvSpPr/>
          <p:nvPr/>
        </p:nvSpPr>
        <p:spPr>
          <a:xfrm>
            <a:off x="1357313" y="3593250"/>
            <a:ext cx="28575" cy="400050"/>
          </a:xfrm>
          <a:prstGeom prst="rect">
            <a:avLst/>
          </a:prstGeom>
          <a:solidFill>
            <a:srgbClr val="F5C842"/>
          </a:solidFill>
          <a:ln/>
        </p:spPr>
      </p:sp>
      <p:sp>
        <p:nvSpPr>
          <p:cNvPr id="47" name="Text 39"/>
          <p:cNvSpPr/>
          <p:nvPr/>
        </p:nvSpPr>
        <p:spPr>
          <a:xfrm>
            <a:off x="1528763" y="3678975"/>
            <a:ext cx="60864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987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每个群组本身就是一个独立的记忆体。群组即协议，协议即记忆。</a:t>
            </a:r>
            <a:endParaRPr lang="en-US" sz="9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027039" y="571500"/>
            <a:ext cx="5089922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每个人都是多事件的节点，AI是永不遗忘的中枢</a:t>
            </a:r>
            <a:endParaRPr lang="en-US" sz="1602" dirty="0"/>
          </a:p>
        </p:txBody>
      </p:sp>
      <p:sp>
        <p:nvSpPr>
          <p:cNvPr id="5" name="Text 1"/>
          <p:cNvSpPr/>
          <p:nvPr/>
        </p:nvSpPr>
        <p:spPr>
          <a:xfrm>
            <a:off x="714375" y="1494830"/>
            <a:ext cx="3643313" cy="326827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网络结构</a:t>
            </a:r>
            <a:endParaRPr lang="en-US" sz="1193" dirty="0"/>
          </a:p>
        </p:txBody>
      </p:sp>
      <p:sp>
        <p:nvSpPr>
          <p:cNvPr id="6" name="Shape 2"/>
          <p:cNvSpPr/>
          <p:nvPr/>
        </p:nvSpPr>
        <p:spPr>
          <a:xfrm>
            <a:off x="714375" y="1964531"/>
            <a:ext cx="3643313" cy="1514419"/>
          </a:xfrm>
          <a:prstGeom prst="rect">
            <a:avLst/>
          </a:prstGeom>
          <a:solidFill>
            <a:srgbClr val="1E293B">
              <a:alpha val="40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714375" y="1964531"/>
            <a:ext cx="28575" cy="1514419"/>
          </a:xfrm>
          <a:prstGeom prst="rect">
            <a:avLst/>
          </a:prstGeom>
          <a:solidFill>
            <a:srgbClr val="00D4FF"/>
          </a:solidFill>
          <a:ln/>
        </p:spPr>
      </p:sp>
      <p:sp>
        <p:nvSpPr>
          <p:cNvPr id="8" name="Text 4"/>
          <p:cNvSpPr/>
          <p:nvPr/>
        </p:nvSpPr>
        <p:spPr>
          <a:xfrm>
            <a:off x="714375" y="1964531"/>
            <a:ext cx="3643313" cy="1514419"/>
          </a:xfrm>
          <a:prstGeom prst="rect">
            <a:avLst/>
          </a:prstGeom>
          <a:noFill/>
          <a:ln/>
        </p:spPr>
        <p:txBody>
          <a:bodyPr wrap="square" lIns="212598" tIns="212598" rIns="212598" bIns="212598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一个人可同时参与多个事件（A公司、B公司、家庭群、相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亲群）。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事件与事件之间通过共同成员形成交叉网络，构建出天然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的社交场所和事件处理单元。</a:t>
            </a:r>
            <a:endParaRPr lang="en-US" sz="942" dirty="0"/>
          </a:p>
        </p:txBody>
      </p:sp>
      <p:sp>
        <p:nvSpPr>
          <p:cNvPr id="9" name="Text 5"/>
          <p:cNvSpPr/>
          <p:nvPr/>
        </p:nvSpPr>
        <p:spPr>
          <a:xfrm>
            <a:off x="4786313" y="1494830"/>
            <a:ext cx="3643313" cy="326827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协作效率示例</a:t>
            </a:r>
            <a:endParaRPr lang="en-US" sz="1193" dirty="0"/>
          </a:p>
        </p:txBody>
      </p:sp>
      <p:sp>
        <p:nvSpPr>
          <p:cNvPr id="10" name="Shape 6"/>
          <p:cNvSpPr/>
          <p:nvPr/>
        </p:nvSpPr>
        <p:spPr>
          <a:xfrm>
            <a:off x="4786313" y="2035969"/>
            <a:ext cx="1414463" cy="685772"/>
          </a:xfrm>
          <a:prstGeom prst="rect">
            <a:avLst/>
          </a:prstGeom>
          <a:solidFill>
            <a:srgbClr val="1E293B">
              <a:alpha val="80000"/>
            </a:srgbClr>
          </a:solidFill>
          <a:ln/>
        </p:spPr>
      </p:sp>
      <p:sp>
        <p:nvSpPr>
          <p:cNvPr id="11" name="Shape 7"/>
          <p:cNvSpPr/>
          <p:nvPr/>
        </p:nvSpPr>
        <p:spPr>
          <a:xfrm>
            <a:off x="4786313" y="2035969"/>
            <a:ext cx="28575" cy="685772"/>
          </a:xfrm>
          <a:prstGeom prst="rect">
            <a:avLst/>
          </a:prstGeom>
          <a:solidFill>
            <a:srgbClr val="F5C842"/>
          </a:solidFill>
          <a:ln/>
        </p:spPr>
      </p:sp>
      <p:sp>
        <p:nvSpPr>
          <p:cNvPr id="12" name="Text 8"/>
          <p:cNvSpPr/>
          <p:nvPr/>
        </p:nvSpPr>
        <p:spPr>
          <a:xfrm>
            <a:off x="4786313" y="2035969"/>
            <a:ext cx="1414463" cy="685772"/>
          </a:xfrm>
          <a:prstGeom prst="rect">
            <a:avLst/>
          </a:prstGeom>
          <a:noFill/>
          <a:ln/>
        </p:spPr>
        <p:txBody>
          <a:bodyPr wrap="square" lIns="212598" tIns="170053" rIns="212598" bIns="170053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小王今天干了什么？</a:t>
            </a:r>
            <a:endParaRPr lang="en-US" sz="834" dirty="0"/>
          </a:p>
        </p:txBody>
      </p:sp>
      <p:sp>
        <p:nvSpPr>
          <p:cNvPr id="13" name="Shape 9"/>
          <p:cNvSpPr/>
          <p:nvPr/>
        </p:nvSpPr>
        <p:spPr>
          <a:xfrm>
            <a:off x="5150644" y="2864616"/>
            <a:ext cx="3278981" cy="868635"/>
          </a:xfrm>
          <a:prstGeom prst="rect">
            <a:avLst/>
          </a:prstGeom>
          <a:solidFill>
            <a:srgbClr val="00D4FF">
              <a:alpha val="10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8401050" y="2864616"/>
            <a:ext cx="28575" cy="868635"/>
          </a:xfrm>
          <a:prstGeom prst="rect">
            <a:avLst/>
          </a:prstGeom>
          <a:solidFill>
            <a:srgbClr val="00D4FF"/>
          </a:solidFill>
          <a:ln/>
        </p:spPr>
      </p:sp>
      <p:sp>
        <p:nvSpPr>
          <p:cNvPr id="15" name="Text 11"/>
          <p:cNvSpPr/>
          <p:nvPr/>
        </p:nvSpPr>
        <p:spPr>
          <a:xfrm>
            <a:off x="5150644" y="2864616"/>
            <a:ext cx="3278981" cy="868635"/>
          </a:xfrm>
          <a:prstGeom prst="rect">
            <a:avLst/>
          </a:prstGeom>
          <a:noFill/>
          <a:ln/>
        </p:spPr>
        <p:txBody>
          <a:bodyPr wrap="square" lIns="212598" tIns="170053" rIns="212598" bIns="170053" rtlCol="0" anchor="t">
            <a:spAutoFit/>
          </a:bodyPr>
          <a:lstStyle/>
          <a:p>
            <a:pPr algn="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小王今天消耗了 320 Token，完成了登录模块代码，以下是代码文件。</a:t>
            </a:r>
            <a:endParaRPr lang="en-US" sz="834" dirty="0"/>
          </a:p>
        </p:txBody>
      </p:sp>
      <p:sp>
        <p:nvSpPr>
          <p:cNvPr id="16" name="Shape 12"/>
          <p:cNvSpPr/>
          <p:nvPr/>
        </p:nvSpPr>
        <p:spPr>
          <a:xfrm>
            <a:off x="714375" y="4304751"/>
            <a:ext cx="7715250" cy="600075"/>
          </a:xfrm>
          <a:prstGeom prst="rect">
            <a:avLst/>
          </a:prstGeom>
          <a:solidFill>
            <a:srgbClr val="F5C842">
              <a:alpha val="10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714375" y="4304751"/>
            <a:ext cx="7715250" cy="7144"/>
          </a:xfrm>
          <a:prstGeom prst="rect">
            <a:avLst/>
          </a:prstGeom>
          <a:solidFill>
            <a:srgbClr val="FCEFC6"/>
          </a:solidFill>
          <a:ln/>
        </p:spPr>
      </p:sp>
      <p:sp>
        <p:nvSpPr>
          <p:cNvPr id="18" name="Shape 14"/>
          <p:cNvSpPr/>
          <p:nvPr/>
        </p:nvSpPr>
        <p:spPr>
          <a:xfrm>
            <a:off x="714375" y="4897682"/>
            <a:ext cx="7715250" cy="7144"/>
          </a:xfrm>
          <a:prstGeom prst="rect">
            <a:avLst/>
          </a:prstGeom>
          <a:solidFill>
            <a:srgbClr val="FCEFC6"/>
          </a:solidFill>
          <a:ln/>
        </p:spPr>
      </p:sp>
      <p:sp>
        <p:nvSpPr>
          <p:cNvPr id="19" name="Text 15"/>
          <p:cNvSpPr/>
          <p:nvPr/>
        </p:nvSpPr>
        <p:spPr>
          <a:xfrm>
            <a:off x="714375" y="4483345"/>
            <a:ext cx="771525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spc="2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核心价值：</a:t>
            </a:r>
            <a:r>
              <a:rPr lang="en-US" sz="1090" b="1" spc="2" kern="0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管理透明</a:t>
            </a:r>
            <a:r>
              <a:rPr lang="en-US" sz="1090" b="1" spc="2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· </a:t>
            </a:r>
            <a:r>
              <a:rPr lang="en-US" sz="1090" b="1" spc="2" kern="0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成果可追溯</a:t>
            </a:r>
            <a:r>
              <a:rPr lang="en-US" sz="1090" b="1" spc="2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· </a:t>
            </a:r>
            <a:r>
              <a:rPr lang="en-US" sz="1090" b="1" spc="2" kern="0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人员可替换</a:t>
            </a:r>
            <a:r>
              <a:rPr lang="en-US" sz="1090" b="1" spc="2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· </a:t>
            </a:r>
            <a:r>
              <a:rPr lang="en-US" sz="1090" b="1" spc="2" kern="0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组织永生</a:t>
            </a:r>
            <a:endParaRPr lang="en-US" sz="10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3928" y="571500"/>
            <a:ext cx="3436144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MVP优先，快速验证，持续迭代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1857375" y="1637705"/>
            <a:ext cx="285750" cy="285750"/>
          </a:xfrm>
          <a:prstGeom prst="ellipse">
            <a:avLst/>
          </a:prstGeom>
          <a:solidFill>
            <a:srgbClr val="08101C"/>
          </a:solidFill>
          <a:ln w="18288">
            <a:solidFill>
              <a:srgbClr val="00D4F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857375" y="1637705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1381423" y="2137767"/>
            <a:ext cx="1237655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第一阶段 · MVP</a:t>
            </a:r>
            <a:r>
              <a:rPr lang="en-US" sz="1193" b="1" spc="1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834" spc="1" kern="0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（立即启动）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857250" y="2746772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核心聊天功能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857250" y="3036791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群组/事件创建与加入（房间号机制）</a:t>
            </a:r>
            <a:endParaRPr lang="en-US" sz="834" dirty="0"/>
          </a:p>
        </p:txBody>
      </p:sp>
      <p:sp>
        <p:nvSpPr>
          <p:cNvPr id="9" name="Text 6"/>
          <p:cNvSpPr/>
          <p:nvPr/>
        </p:nvSpPr>
        <p:spPr>
          <a:xfrm>
            <a:off x="857250" y="3326811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本地记忆体上下文留存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857250" y="3616830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基础Token消耗与充值</a:t>
            </a:r>
            <a:endParaRPr lang="en-US" sz="834" dirty="0"/>
          </a:p>
        </p:txBody>
      </p:sp>
      <p:sp>
        <p:nvSpPr>
          <p:cNvPr id="11" name="Shape 8"/>
          <p:cNvSpPr/>
          <p:nvPr/>
        </p:nvSpPr>
        <p:spPr>
          <a:xfrm>
            <a:off x="4429125" y="1637705"/>
            <a:ext cx="285750" cy="285750"/>
          </a:xfrm>
          <a:prstGeom prst="ellipse">
            <a:avLst/>
          </a:prstGeom>
          <a:solidFill>
            <a:srgbClr val="08101C"/>
          </a:solidFill>
          <a:ln w="18288">
            <a:solidFill>
              <a:srgbClr val="00D4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429125" y="1637705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2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3786188" y="2137767"/>
            <a:ext cx="1571625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第二阶段 · 功能扩展</a:t>
            </a:r>
            <a:r>
              <a:rPr lang="en-US" sz="1193" b="1" spc="1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834" spc="1" kern="0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（中期目标）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3429000" y="2746772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Skill技能生态引入（开源代码集成）</a:t>
            </a:r>
            <a:endParaRPr lang="en-US" sz="834" dirty="0"/>
          </a:p>
        </p:txBody>
      </p:sp>
      <p:sp>
        <p:nvSpPr>
          <p:cNvPr id="15" name="Text 12"/>
          <p:cNvSpPr/>
          <p:nvPr/>
        </p:nvSpPr>
        <p:spPr>
          <a:xfrm>
            <a:off x="3429000" y="3036791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会议记录自动生成</a:t>
            </a:r>
            <a:endParaRPr lang="en-US" sz="834" dirty="0"/>
          </a:p>
        </p:txBody>
      </p:sp>
      <p:sp>
        <p:nvSpPr>
          <p:cNvPr id="16" name="Text 13"/>
          <p:cNvSpPr/>
          <p:nvPr/>
        </p:nvSpPr>
        <p:spPr>
          <a:xfrm>
            <a:off x="3429000" y="3326811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文生图 / 文生视频</a:t>
            </a:r>
            <a:endParaRPr lang="en-US" sz="834" dirty="0"/>
          </a:p>
        </p:txBody>
      </p:sp>
      <p:sp>
        <p:nvSpPr>
          <p:cNvPr id="17" name="Shape 14"/>
          <p:cNvSpPr/>
          <p:nvPr/>
        </p:nvSpPr>
        <p:spPr>
          <a:xfrm>
            <a:off x="7000875" y="1637705"/>
            <a:ext cx="285750" cy="285750"/>
          </a:xfrm>
          <a:prstGeom prst="ellipse">
            <a:avLst/>
          </a:prstGeom>
          <a:solidFill>
            <a:srgbClr val="08101C"/>
          </a:solidFill>
          <a:ln w="18288">
            <a:solidFill>
              <a:srgbClr val="00D4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000875" y="1637705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3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6357938" y="2137767"/>
            <a:ext cx="1571625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第三阶段 · 生态完善</a:t>
            </a:r>
            <a:r>
              <a:rPr lang="en-US" sz="1193" b="1" spc="1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834" spc="1" kern="0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（长期愿景）</a:t>
            </a:r>
            <a:endParaRPr lang="en-US" sz="1193" dirty="0"/>
          </a:p>
        </p:txBody>
      </p:sp>
      <p:sp>
        <p:nvSpPr>
          <p:cNvPr id="20" name="Text 17"/>
          <p:cNvSpPr/>
          <p:nvPr/>
        </p:nvSpPr>
        <p:spPr>
          <a:xfrm>
            <a:off x="6000750" y="2746772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文生PPT</a:t>
            </a:r>
            <a:endParaRPr lang="en-US" sz="834" dirty="0"/>
          </a:p>
        </p:txBody>
      </p:sp>
      <p:sp>
        <p:nvSpPr>
          <p:cNvPr id="21" name="Text 18"/>
          <p:cNvSpPr/>
          <p:nvPr/>
        </p:nvSpPr>
        <p:spPr>
          <a:xfrm>
            <a:off x="6000750" y="3036791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移动端APP上线</a:t>
            </a:r>
            <a:endParaRPr lang="en-US" sz="834" dirty="0"/>
          </a:p>
        </p:txBody>
      </p:sp>
      <p:sp>
        <p:nvSpPr>
          <p:cNvPr id="22" name="Text 19"/>
          <p:cNvSpPr/>
          <p:nvPr/>
        </p:nvSpPr>
        <p:spPr>
          <a:xfrm>
            <a:off x="6000750" y="3326811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多模型智能切换</a:t>
            </a:r>
            <a:endParaRPr lang="en-US" sz="834" dirty="0"/>
          </a:p>
        </p:txBody>
      </p:sp>
      <p:sp>
        <p:nvSpPr>
          <p:cNvPr id="23" name="Text 20"/>
          <p:cNvSpPr/>
          <p:nvPr/>
        </p:nvSpPr>
        <p:spPr>
          <a:xfrm>
            <a:off x="6000750" y="3616830"/>
            <a:ext cx="228600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社交网络功能深化</a:t>
            </a:r>
            <a:endParaRPr lang="en-US" sz="834" dirty="0"/>
          </a:p>
        </p:txBody>
      </p:sp>
      <p:sp>
        <p:nvSpPr>
          <p:cNvPr id="24" name="Text 21"/>
          <p:cNvSpPr/>
          <p:nvPr/>
        </p:nvSpPr>
        <p:spPr>
          <a:xfrm>
            <a:off x="1357313" y="4478350"/>
            <a:ext cx="6429375" cy="3657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704" i="1" spc="1" kern="0" dirty="0">
                <a:solidFill>
                  <a:srgbClr val="F5C842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"</a:t>
            </a:r>
            <a:r>
              <a:rPr lang="en-US" sz="1050" i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先打通，再打深。第一步先解决聊天，再一个一个功能往里加。 </a:t>
            </a:r>
            <a:r>
              <a:rPr lang="en-US" sz="1704" i="1" spc="1" kern="0" dirty="0">
                <a:solidFill>
                  <a:srgbClr val="F5C842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"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96728" y="428625"/>
            <a:ext cx="4350544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AITM TOKEN：驱动协作网络的价值引擎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428625" y="1280517"/>
            <a:ext cx="3571875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个人 Token 质押</a:t>
            </a:r>
            <a:endParaRPr lang="en-US" sz="1193" dirty="0"/>
          </a:p>
        </p:txBody>
      </p:sp>
      <p:sp>
        <p:nvSpPr>
          <p:cNvPr id="5" name="Text 2"/>
          <p:cNvSpPr/>
          <p:nvPr/>
        </p:nvSpPr>
        <p:spPr>
          <a:xfrm>
            <a:off x="550069" y="1600200"/>
            <a:ext cx="900113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最低质押门槛：</a:t>
            </a:r>
            <a:endParaRPr lang="en-US" sz="942" dirty="0"/>
          </a:p>
        </p:txBody>
      </p:sp>
      <p:sp>
        <p:nvSpPr>
          <p:cNvPr id="6" name="Text 3"/>
          <p:cNvSpPr/>
          <p:nvPr/>
        </p:nvSpPr>
        <p:spPr>
          <a:xfrm>
            <a:off x="1521619" y="1600200"/>
            <a:ext cx="482203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100个起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550069" y="1863068"/>
            <a:ext cx="7715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日产出效益：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1393031" y="1863068"/>
            <a:ext cx="44827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5‰ / 日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1912739" y="1863068"/>
            <a:ext cx="77152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（即时到账）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550069" y="2125935"/>
            <a:ext cx="11572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质押赎回机制：申请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1778794" y="2125935"/>
            <a:ext cx="41969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30天后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2269927" y="2125935"/>
            <a:ext cx="25717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解锁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428625" y="2460241"/>
            <a:ext cx="3571875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Team Token 集群质押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550069" y="2779923"/>
            <a:ext cx="25717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支持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878681" y="2779923"/>
            <a:ext cx="544711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1P 至 10P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1494830" y="2779923"/>
            <a:ext cx="900113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共十个集群等级</a:t>
            </a:r>
            <a:endParaRPr lang="en-US" sz="942" dirty="0"/>
          </a:p>
        </p:txBody>
      </p:sp>
      <p:sp>
        <p:nvSpPr>
          <p:cNvPr id="17" name="Text 14"/>
          <p:cNvSpPr/>
          <p:nvPr/>
        </p:nvSpPr>
        <p:spPr>
          <a:xfrm>
            <a:off x="428625" y="3042791"/>
            <a:ext cx="3571875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等级越高，单机与集群质押量要求越大</a:t>
            </a:r>
            <a:endParaRPr lang="en-US" sz="942" dirty="0"/>
          </a:p>
        </p:txBody>
      </p:sp>
      <p:sp>
        <p:nvSpPr>
          <p:cNvPr id="18" name="Text 15"/>
          <p:cNvSpPr/>
          <p:nvPr/>
        </p:nvSpPr>
        <p:spPr>
          <a:xfrm>
            <a:off x="550069" y="3305659"/>
            <a:ext cx="1414463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收益产出比随等级递增（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2035969" y="3305659"/>
            <a:ext cx="644723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10% ~ 80%</a:t>
            </a:r>
            <a:endParaRPr lang="en-US" sz="885" dirty="0"/>
          </a:p>
        </p:txBody>
      </p:sp>
      <p:sp>
        <p:nvSpPr>
          <p:cNvPr id="20" name="Text 17"/>
          <p:cNvSpPr/>
          <p:nvPr/>
        </p:nvSpPr>
        <p:spPr>
          <a:xfrm>
            <a:off x="2752130" y="3305659"/>
            <a:ext cx="128588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）</a:t>
            </a:r>
            <a:endParaRPr lang="en-US" sz="942" dirty="0"/>
          </a:p>
        </p:txBody>
      </p:sp>
      <p:sp>
        <p:nvSpPr>
          <p:cNvPr id="21" name="Shape 18"/>
          <p:cNvSpPr/>
          <p:nvPr/>
        </p:nvSpPr>
        <p:spPr>
          <a:xfrm>
            <a:off x="428625" y="3697114"/>
            <a:ext cx="3571875" cy="956174"/>
          </a:xfrm>
          <a:prstGeom prst="rect">
            <a:avLst/>
          </a:prstGeom>
          <a:solidFill>
            <a:srgbClr val="F5C842">
              <a:alpha val="5000"/>
            </a:srgbClr>
          </a:solidFill>
          <a:ln/>
        </p:spPr>
        <p:txBody>
          <a:bodyPr/>
          <a:p/>
        </p:txBody>
      </p:sp>
      <p:sp>
        <p:nvSpPr>
          <p:cNvPr id="22" name="Shape 19"/>
          <p:cNvSpPr/>
          <p:nvPr/>
        </p:nvSpPr>
        <p:spPr>
          <a:xfrm>
            <a:off x="428625" y="3697114"/>
            <a:ext cx="3571875" cy="7144"/>
          </a:xfrm>
          <a:prstGeom prst="rect">
            <a:avLst/>
          </a:prstGeom>
          <a:solidFill>
            <a:srgbClr val="FCEFC6"/>
          </a:solidFill>
          <a:ln/>
        </p:spPr>
        <p:txBody>
          <a:bodyPr/>
          <a:p/>
        </p:txBody>
      </p:sp>
      <p:sp>
        <p:nvSpPr>
          <p:cNvPr id="23" name="Text 20"/>
          <p:cNvSpPr/>
          <p:nvPr/>
        </p:nvSpPr>
        <p:spPr>
          <a:xfrm>
            <a:off x="514350" y="3782839"/>
            <a:ext cx="3400425" cy="1660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结算与手续费备注</a:t>
            </a:r>
            <a:endParaRPr lang="en-US" sz="784" dirty="0"/>
          </a:p>
        </p:txBody>
      </p:sp>
      <p:sp>
        <p:nvSpPr>
          <p:cNvPr id="24" name="Text 21"/>
          <p:cNvSpPr/>
          <p:nvPr/>
        </p:nvSpPr>
        <p:spPr>
          <a:xfrm>
            <a:off x="514350" y="4020369"/>
            <a:ext cx="3400425" cy="5400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27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收益提取将收取 8% 手续费。</a:t>
            </a:r>
            <a:r>
              <a:rPr lang="en-US" sz="727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727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Team 产出收益采用 T+2 结算模式。</a:t>
            </a:r>
            <a:r>
              <a:rPr lang="en-US" sz="727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727" dirty="0">
                <a:solidFill>
                  <a:srgbClr val="CBD5E1">
                    <a:alpha val="8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所有质押 Token 均设有倒计时 30 天的赎回解锁期。</a:t>
            </a:r>
            <a:endParaRPr lang="en-US" sz="727" dirty="0"/>
          </a:p>
        </p:txBody>
      </p:sp>
      <p:sp>
        <p:nvSpPr>
          <p:cNvPr id="25" name="Shape 22"/>
          <p:cNvSpPr/>
          <p:nvPr/>
        </p:nvSpPr>
        <p:spPr>
          <a:xfrm>
            <a:off x="4429125" y="1280517"/>
            <a:ext cx="4286250" cy="3000375"/>
          </a:xfrm>
          <a:prstGeom prst="rect">
            <a:avLst/>
          </a:prstGeom>
          <a:solidFill>
            <a:srgbClr val="1E293B">
              <a:alpha val="50000"/>
            </a:srgbClr>
          </a:solidFill>
          <a:ln w="18288">
            <a:solidFill>
              <a:srgbClr val="00D4FF">
                <a:alpha val="30000"/>
              </a:srgbClr>
            </a:solidFill>
            <a:prstDash val="solid"/>
          </a:ln>
        </p:spPr>
        <p:txBody>
          <a:bodyPr/>
          <a:p/>
        </p:txBody>
      </p:sp>
      <p:pic>
        <p:nvPicPr>
          <p:cNvPr id="2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280517"/>
            <a:ext cx="428625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507456" y="571500"/>
            <a:ext cx="4129088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spc="2" kern="0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四轮融资池：稳健推进，超预期即成功</a:t>
            </a:r>
            <a:endParaRPr lang="en-US" sz="1602" dirty="0"/>
          </a:p>
        </p:txBody>
      </p:sp>
      <p:sp>
        <p:nvSpPr>
          <p:cNvPr id="5" name="Shape 1"/>
          <p:cNvSpPr/>
          <p:nvPr/>
        </p:nvSpPr>
        <p:spPr>
          <a:xfrm>
            <a:off x="714375" y="1366242"/>
            <a:ext cx="809616" cy="408980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</p:sp>
      <p:sp>
        <p:nvSpPr>
          <p:cNvPr id="6" name="Shape 2"/>
          <p:cNvSpPr/>
          <p:nvPr/>
        </p:nvSpPr>
        <p:spPr>
          <a:xfrm>
            <a:off x="714375" y="1768078"/>
            <a:ext cx="809616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7" name="Text 3"/>
          <p:cNvSpPr/>
          <p:nvPr/>
        </p:nvSpPr>
        <p:spPr>
          <a:xfrm>
            <a:off x="714375" y="1366242"/>
            <a:ext cx="809616" cy="408980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轮次</a:t>
            </a:r>
            <a:endParaRPr lang="en-US" sz="885" dirty="0"/>
          </a:p>
        </p:txBody>
      </p:sp>
      <p:sp>
        <p:nvSpPr>
          <p:cNvPr id="8" name="Shape 4"/>
          <p:cNvSpPr/>
          <p:nvPr/>
        </p:nvSpPr>
        <p:spPr>
          <a:xfrm>
            <a:off x="1523991" y="1366242"/>
            <a:ext cx="809616" cy="408980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</p:sp>
      <p:sp>
        <p:nvSpPr>
          <p:cNvPr id="9" name="Shape 5"/>
          <p:cNvSpPr/>
          <p:nvPr/>
        </p:nvSpPr>
        <p:spPr>
          <a:xfrm>
            <a:off x="1523991" y="1768078"/>
            <a:ext cx="809616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10" name="Text 6"/>
          <p:cNvSpPr/>
          <p:nvPr/>
        </p:nvSpPr>
        <p:spPr>
          <a:xfrm>
            <a:off x="1523991" y="1366242"/>
            <a:ext cx="809616" cy="408980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规模</a:t>
            </a:r>
            <a:endParaRPr lang="en-US" sz="885" dirty="0"/>
          </a:p>
        </p:txBody>
      </p:sp>
      <p:sp>
        <p:nvSpPr>
          <p:cNvPr id="11" name="Shape 7"/>
          <p:cNvSpPr/>
          <p:nvPr/>
        </p:nvSpPr>
        <p:spPr>
          <a:xfrm>
            <a:off x="2333606" y="1366242"/>
            <a:ext cx="809644" cy="408980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2333606" y="1768078"/>
            <a:ext cx="809644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13" name="Text 9"/>
          <p:cNvSpPr/>
          <p:nvPr/>
        </p:nvSpPr>
        <p:spPr>
          <a:xfrm>
            <a:off x="2333606" y="1366242"/>
            <a:ext cx="809644" cy="408980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单价</a:t>
            </a:r>
            <a:endParaRPr lang="en-US" sz="885" dirty="0"/>
          </a:p>
        </p:txBody>
      </p:sp>
      <p:sp>
        <p:nvSpPr>
          <p:cNvPr id="14" name="Shape 10"/>
          <p:cNvSpPr/>
          <p:nvPr/>
        </p:nvSpPr>
        <p:spPr>
          <a:xfrm>
            <a:off x="3143250" y="1366242"/>
            <a:ext cx="1214438" cy="408980"/>
          </a:xfrm>
          <a:prstGeom prst="rect">
            <a:avLst/>
          </a:prstGeom>
          <a:solidFill>
            <a:srgbClr val="1E293B">
              <a:alpha val="50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3143250" y="1768078"/>
            <a:ext cx="1214438" cy="7144"/>
          </a:xfrm>
          <a:prstGeom prst="rect">
            <a:avLst/>
          </a:prstGeom>
          <a:solidFill>
            <a:srgbClr val="FAFBFC"/>
          </a:solidFill>
          <a:ln/>
        </p:spPr>
      </p:sp>
      <p:sp>
        <p:nvSpPr>
          <p:cNvPr id="16" name="Text 12"/>
          <p:cNvSpPr/>
          <p:nvPr/>
        </p:nvSpPr>
        <p:spPr>
          <a:xfrm>
            <a:off x="3143250" y="1366242"/>
            <a:ext cx="1214438" cy="408980"/>
          </a:xfrm>
          <a:prstGeom prst="rect">
            <a:avLst/>
          </a:prstGeom>
          <a:noFill/>
          <a:ln/>
        </p:spPr>
        <p:txBody>
          <a:bodyPr wrap="square" lIns="85090" tIns="127508" rIns="85090" bIns="127508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D4FF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目标</a:t>
            </a:r>
            <a:endParaRPr lang="en-US" sz="885" dirty="0"/>
          </a:p>
        </p:txBody>
      </p:sp>
      <p:sp>
        <p:nvSpPr>
          <p:cNvPr id="17" name="Text 13"/>
          <p:cNvSpPr/>
          <p:nvPr/>
        </p:nvSpPr>
        <p:spPr>
          <a:xfrm>
            <a:off x="714375" y="1768078"/>
            <a:ext cx="809616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Round 1</a:t>
            </a:r>
            <a:endParaRPr lang="en-US" sz="885" dirty="0"/>
          </a:p>
        </p:txBody>
      </p:sp>
      <p:sp>
        <p:nvSpPr>
          <p:cNvPr id="18" name="Text 14"/>
          <p:cNvSpPr/>
          <p:nvPr/>
        </p:nvSpPr>
        <p:spPr>
          <a:xfrm>
            <a:off x="1523991" y="1768078"/>
            <a:ext cx="809616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500万</a:t>
            </a:r>
            <a:endParaRPr lang="en-US" sz="942" dirty="0"/>
          </a:p>
        </p:txBody>
      </p:sp>
      <p:sp>
        <p:nvSpPr>
          <p:cNvPr id="19" name="Text 15"/>
          <p:cNvSpPr/>
          <p:nvPr/>
        </p:nvSpPr>
        <p:spPr>
          <a:xfrm>
            <a:off x="2333606" y="1768078"/>
            <a:ext cx="809644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BD5E1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$0.10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3143250" y="1768078"/>
            <a:ext cx="1214438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基础目标</a:t>
            </a:r>
            <a:endParaRPr lang="en-US" sz="942" dirty="0"/>
          </a:p>
        </p:txBody>
      </p:sp>
      <p:sp>
        <p:nvSpPr>
          <p:cNvPr id="21" name="Text 17"/>
          <p:cNvSpPr/>
          <p:nvPr/>
        </p:nvSpPr>
        <p:spPr>
          <a:xfrm>
            <a:off x="714375" y="2169914"/>
            <a:ext cx="809616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Round 2</a:t>
            </a:r>
            <a:endParaRPr lang="en-US" sz="885" dirty="0"/>
          </a:p>
        </p:txBody>
      </p:sp>
      <p:sp>
        <p:nvSpPr>
          <p:cNvPr id="22" name="Text 18"/>
          <p:cNvSpPr/>
          <p:nvPr/>
        </p:nvSpPr>
        <p:spPr>
          <a:xfrm>
            <a:off x="1523991" y="2169914"/>
            <a:ext cx="809616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500万</a:t>
            </a:r>
            <a:endParaRPr lang="en-US" sz="942" dirty="0"/>
          </a:p>
        </p:txBody>
      </p:sp>
      <p:sp>
        <p:nvSpPr>
          <p:cNvPr id="23" name="Text 19"/>
          <p:cNvSpPr/>
          <p:nvPr/>
        </p:nvSpPr>
        <p:spPr>
          <a:xfrm>
            <a:off x="2333606" y="2169914"/>
            <a:ext cx="809644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BD5E1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$0.15</a:t>
            </a:r>
            <a:endParaRPr lang="en-US" sz="1050" dirty="0"/>
          </a:p>
        </p:txBody>
      </p:sp>
      <p:sp>
        <p:nvSpPr>
          <p:cNvPr id="24" name="Text 20"/>
          <p:cNvSpPr/>
          <p:nvPr/>
        </p:nvSpPr>
        <p:spPr>
          <a:xfrm>
            <a:off x="3143250" y="2169914"/>
            <a:ext cx="1214438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4ADE80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完成即成功 ✅</a:t>
            </a:r>
            <a:endParaRPr lang="en-US" sz="885" dirty="0"/>
          </a:p>
        </p:txBody>
      </p:sp>
      <p:sp>
        <p:nvSpPr>
          <p:cNvPr id="25" name="Text 21"/>
          <p:cNvSpPr/>
          <p:nvPr/>
        </p:nvSpPr>
        <p:spPr>
          <a:xfrm>
            <a:off x="714375" y="2571750"/>
            <a:ext cx="809616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Round 3</a:t>
            </a:r>
            <a:endParaRPr lang="en-US" sz="885" dirty="0"/>
          </a:p>
        </p:txBody>
      </p:sp>
      <p:sp>
        <p:nvSpPr>
          <p:cNvPr id="26" name="Text 22"/>
          <p:cNvSpPr/>
          <p:nvPr/>
        </p:nvSpPr>
        <p:spPr>
          <a:xfrm>
            <a:off x="1523991" y="2571750"/>
            <a:ext cx="809616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500万</a:t>
            </a:r>
            <a:endParaRPr lang="en-US" sz="942" dirty="0"/>
          </a:p>
        </p:txBody>
      </p:sp>
      <p:sp>
        <p:nvSpPr>
          <p:cNvPr id="27" name="Text 23"/>
          <p:cNvSpPr/>
          <p:nvPr/>
        </p:nvSpPr>
        <p:spPr>
          <a:xfrm>
            <a:off x="2333606" y="2571750"/>
            <a:ext cx="809644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BD5E1"/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$0.20</a:t>
            </a:r>
            <a:endParaRPr lang="en-US" sz="1050" dirty="0"/>
          </a:p>
        </p:txBody>
      </p:sp>
      <p:sp>
        <p:nvSpPr>
          <p:cNvPr id="28" name="Text 24"/>
          <p:cNvSpPr/>
          <p:nvPr/>
        </p:nvSpPr>
        <p:spPr>
          <a:xfrm>
            <a:off x="3143250" y="2571750"/>
            <a:ext cx="1214438" cy="401836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超出预期 ⭐</a:t>
            </a:r>
            <a:endParaRPr lang="en-US" sz="885" dirty="0"/>
          </a:p>
        </p:txBody>
      </p:sp>
      <p:sp>
        <p:nvSpPr>
          <p:cNvPr id="29" name="Text 25"/>
          <p:cNvSpPr/>
          <p:nvPr/>
        </p:nvSpPr>
        <p:spPr>
          <a:xfrm>
            <a:off x="714375" y="2973586"/>
            <a:ext cx="809616" cy="394692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5C842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Round 4</a:t>
            </a:r>
            <a:endParaRPr lang="en-US" sz="885" dirty="0"/>
          </a:p>
        </p:txBody>
      </p:sp>
      <p:sp>
        <p:nvSpPr>
          <p:cNvPr id="30" name="Text 26"/>
          <p:cNvSpPr/>
          <p:nvPr/>
        </p:nvSpPr>
        <p:spPr>
          <a:xfrm>
            <a:off x="1523991" y="2973586"/>
            <a:ext cx="809616" cy="394692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BD5E1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500万</a:t>
            </a:r>
            <a:endParaRPr lang="en-US" sz="942" dirty="0"/>
          </a:p>
        </p:txBody>
      </p:sp>
      <p:sp>
        <p:nvSpPr>
          <p:cNvPr id="31" name="Text 27"/>
          <p:cNvSpPr/>
          <p:nvPr/>
        </p:nvSpPr>
        <p:spPr>
          <a:xfrm>
            <a:off x="2333606" y="2973586"/>
            <a:ext cx="809644" cy="394692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CBD5E1">
                    <a:alpha val="50000"/>
                  </a:srgbClr>
                </a:solidFill>
                <a:latin typeface="monospace" pitchFamily="34" charset="0"/>
                <a:ea typeface="monospace" pitchFamily="34" charset="-122"/>
                <a:cs typeface="monospace" pitchFamily="34" charset="-120"/>
              </a:rPr>
              <a:t>$0.25</a:t>
            </a:r>
            <a:endParaRPr lang="en-US" sz="1050" dirty="0"/>
          </a:p>
        </p:txBody>
      </p:sp>
      <p:sp>
        <p:nvSpPr>
          <p:cNvPr id="32" name="Text 28"/>
          <p:cNvSpPr/>
          <p:nvPr/>
        </p:nvSpPr>
        <p:spPr>
          <a:xfrm>
            <a:off x="3143250" y="2973586"/>
            <a:ext cx="1214438" cy="394692"/>
          </a:xfrm>
          <a:prstGeom prst="rect">
            <a:avLst/>
          </a:prstGeom>
          <a:noFill/>
          <a:ln/>
        </p:spPr>
        <p:txBody>
          <a:bodyPr wrap="square" lIns="85090" tIns="119126" rIns="85090" bIns="119126" rtlCol="0" anchor="ctr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CBD5E1">
                    <a:alpha val="50000"/>
                  </a:srgbClr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可忽略/入平衡池</a:t>
            </a:r>
            <a:endParaRPr lang="en-US" sz="942" dirty="0"/>
          </a:p>
        </p:txBody>
      </p:sp>
      <p:sp>
        <p:nvSpPr>
          <p:cNvPr id="33" name="Text 29"/>
          <p:cNvSpPr/>
          <p:nvPr/>
        </p:nvSpPr>
        <p:spPr>
          <a:xfrm>
            <a:off x="4786313" y="1351955"/>
            <a:ext cx="3643313" cy="326827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融资策略核心逻辑</a:t>
            </a:r>
            <a:endParaRPr lang="en-US" sz="1193" dirty="0"/>
          </a:p>
        </p:txBody>
      </p:sp>
      <p:sp>
        <p:nvSpPr>
          <p:cNvPr id="34" name="Shape 30"/>
          <p:cNvSpPr/>
          <p:nvPr/>
        </p:nvSpPr>
        <p:spPr>
          <a:xfrm>
            <a:off x="4786313" y="1821656"/>
            <a:ext cx="3643313" cy="1877299"/>
          </a:xfrm>
          <a:prstGeom prst="rect">
            <a:avLst/>
          </a:prstGeom>
          <a:solidFill>
            <a:srgbClr val="1E293B">
              <a:alpha val="40000"/>
            </a:srgbClr>
          </a:solidFill>
          <a:ln/>
        </p:spPr>
      </p:sp>
      <p:sp>
        <p:nvSpPr>
          <p:cNvPr id="35" name="Shape 31"/>
          <p:cNvSpPr/>
          <p:nvPr/>
        </p:nvSpPr>
        <p:spPr>
          <a:xfrm>
            <a:off x="4786313" y="1821656"/>
            <a:ext cx="28575" cy="1877299"/>
          </a:xfrm>
          <a:prstGeom prst="rect">
            <a:avLst/>
          </a:prstGeom>
          <a:solidFill>
            <a:srgbClr val="00D4FF"/>
          </a:solidFill>
          <a:ln/>
        </p:spPr>
      </p:sp>
      <p:sp>
        <p:nvSpPr>
          <p:cNvPr id="36" name="Text 32"/>
          <p:cNvSpPr/>
          <p:nvPr/>
        </p:nvSpPr>
        <p:spPr>
          <a:xfrm>
            <a:off x="4786313" y="1821656"/>
            <a:ext cx="3643313" cy="1877299"/>
          </a:xfrm>
          <a:prstGeom prst="rect">
            <a:avLst/>
          </a:prstGeom>
          <a:noFill/>
          <a:ln/>
        </p:spPr>
        <p:txBody>
          <a:bodyPr wrap="square" lIns="153035" tIns="153035" rIns="153035" bIns="153035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四轮价格梯度设计，早期参与者享受最低价格，激励早鸟入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场。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即便仅完成前两轮（1000万），项目已具备充足启动资金。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
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 第四轮可灵活取消，剩余额度打入平衡池，维护代币价格稳</a:t>
            </a:r>
            <a:r>
              <a:rPr lang="en-US" sz="942" dirty="0">
                <a:solidFill>
                  <a:srgbClr val="CBD5E1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定。</a:t>
            </a:r>
            <a:endParaRPr lang="en-US" sz="942" dirty="0"/>
          </a:p>
        </p:txBody>
      </p:sp>
      <p:sp>
        <p:nvSpPr>
          <p:cNvPr id="37" name="Shape 33"/>
          <p:cNvSpPr/>
          <p:nvPr/>
        </p:nvSpPr>
        <p:spPr>
          <a:xfrm>
            <a:off x="714375" y="3984706"/>
            <a:ext cx="7715250" cy="519708"/>
          </a:xfrm>
          <a:prstGeom prst="rect">
            <a:avLst/>
          </a:prstGeom>
          <a:solidFill>
            <a:srgbClr val="F5C842">
              <a:alpha val="10000"/>
            </a:srgbClr>
          </a:solidFill>
          <a:ln/>
        </p:spPr>
      </p:sp>
      <p:sp>
        <p:nvSpPr>
          <p:cNvPr id="38" name="Shape 34"/>
          <p:cNvSpPr/>
          <p:nvPr/>
        </p:nvSpPr>
        <p:spPr>
          <a:xfrm>
            <a:off x="714375" y="3984706"/>
            <a:ext cx="7715250" cy="7144"/>
          </a:xfrm>
          <a:prstGeom prst="rect">
            <a:avLst/>
          </a:prstGeom>
          <a:solidFill>
            <a:srgbClr val="FCEFC6"/>
          </a:solidFill>
          <a:ln/>
        </p:spPr>
      </p:sp>
      <p:sp>
        <p:nvSpPr>
          <p:cNvPr id="39" name="Shape 35"/>
          <p:cNvSpPr/>
          <p:nvPr/>
        </p:nvSpPr>
        <p:spPr>
          <a:xfrm>
            <a:off x="714375" y="4497270"/>
            <a:ext cx="7715250" cy="7144"/>
          </a:xfrm>
          <a:prstGeom prst="rect">
            <a:avLst/>
          </a:prstGeom>
          <a:solidFill>
            <a:srgbClr val="FCEFC6"/>
          </a:solidFill>
          <a:ln/>
        </p:spPr>
      </p:sp>
      <p:sp>
        <p:nvSpPr>
          <p:cNvPr id="40" name="Text 36"/>
          <p:cNvSpPr/>
          <p:nvPr/>
        </p:nvSpPr>
        <p:spPr>
          <a:xfrm>
            <a:off x="714375" y="4113293"/>
            <a:ext cx="7715250" cy="2482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spc="2" kern="0" dirty="0">
                <a:solidFill>
                  <a:srgbClr val="F5C842"/>
                </a:solidFill>
                <a:latin typeface="Space Grotesk" pitchFamily="34" charset="0"/>
                <a:ea typeface="Space Grotesk" pitchFamily="34" charset="-122"/>
                <a:cs typeface="Space Grotesk" pitchFamily="34" charset="-120"/>
              </a:rPr>
              <a:t>" 完成第二轮是成功，完成第三轮是超越 "</a:t>
            </a:r>
            <a:endParaRPr lang="en-US" sz="11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2026-04-18T11:42:24Z</dcterms:created>
  <dcterms:modified xsi:type="dcterms:W3CDTF">2026-04-18T11:42:24Z</dcterms:modified>
</cp:coreProperties>
</file>